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1" r:id="rId2"/>
    <p:sldId id="420" r:id="rId3"/>
    <p:sldId id="421" r:id="rId4"/>
    <p:sldId id="543" r:id="rId5"/>
    <p:sldId id="560" r:id="rId6"/>
    <p:sldId id="354" r:id="rId7"/>
    <p:sldId id="359" r:id="rId8"/>
    <p:sldId id="360" r:id="rId9"/>
    <p:sldId id="477" r:id="rId10"/>
    <p:sldId id="392" r:id="rId11"/>
    <p:sldId id="391" r:id="rId12"/>
    <p:sldId id="394" r:id="rId13"/>
    <p:sldId id="349" r:id="rId14"/>
    <p:sldId id="480" r:id="rId15"/>
    <p:sldId id="395" r:id="rId16"/>
    <p:sldId id="478"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31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F8CE951-AAB4-41AF-8620-EAEF9245EBBF}" type="datetimeFigureOut">
              <a:rPr lang="en-US" smtClean="0"/>
              <a:t>5/12/2020</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07FD7FD-4594-44CD-813B-191CB6999611}" type="slidenum">
              <a:rPr lang="en-US" smtClean="0"/>
              <a:t>‹#›</a:t>
            </a:fld>
            <a:endParaRPr lang="en-US" dirty="0"/>
          </a:p>
        </p:txBody>
      </p:sp>
    </p:spTree>
    <p:extLst>
      <p:ext uri="{BB962C8B-B14F-4D97-AF65-F5344CB8AC3E}">
        <p14:creationId xmlns:p14="http://schemas.microsoft.com/office/powerpoint/2010/main" val="550037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1</a:t>
            </a:fld>
            <a:endParaRPr lang="en-US" dirty="0"/>
          </a:p>
        </p:txBody>
      </p:sp>
    </p:spTree>
    <p:extLst>
      <p:ext uri="{BB962C8B-B14F-4D97-AF65-F5344CB8AC3E}">
        <p14:creationId xmlns:p14="http://schemas.microsoft.com/office/powerpoint/2010/main" val="1917276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 Exams are administered at authorized schools and test centers. Most secondary schools that offer AP courses choose to administer AP Exams to their own students as well as external AP students (exception of China and India). Schools that opt not to administer AP Exams can refer students to another AP testing location.</a:t>
            </a:r>
          </a:p>
          <a:p>
            <a:endParaRPr lang="en-US" dirty="0"/>
          </a:p>
          <a:p>
            <a:pPr defTabSz="933237">
              <a:defRPr/>
            </a:pPr>
            <a:r>
              <a:rPr lang="en-US" b="1" dirty="0"/>
              <a:t>“Qualified” </a:t>
            </a:r>
            <a:r>
              <a:rPr lang="en-US" dirty="0"/>
              <a:t>means that students have proven themselves capable of doing the work of an introductory-level course in a particular subject at university.</a:t>
            </a:r>
          </a:p>
          <a:p>
            <a:endParaRPr lang="en-US" dirty="0"/>
          </a:p>
          <a:p>
            <a:endParaRPr lang="en-US" dirty="0"/>
          </a:p>
          <a:p>
            <a:r>
              <a:rPr lang="en-US" dirty="0"/>
              <a:t>How are the AP exam scores determined? </a:t>
            </a:r>
          </a:p>
          <a:p>
            <a:pPr marL="233309" indent="-233309" eaLnBrk="0" hangingPunct="0">
              <a:lnSpc>
                <a:spcPct val="90000"/>
              </a:lnSpc>
              <a:spcBef>
                <a:spcPct val="75000"/>
              </a:spcBef>
              <a:buClr>
                <a:srgbClr val="0B1F65"/>
              </a:buClr>
              <a:buFont typeface="Webdings" pitchFamily="18" charset="2"/>
              <a:buChar char="4"/>
            </a:pPr>
            <a:r>
              <a:rPr lang="en-US" dirty="0">
                <a:latin typeface="Arial" pitchFamily="34" charset="0"/>
                <a:cs typeface="Arial" pitchFamily="34" charset="0"/>
              </a:rPr>
              <a:t>AP scores are a combination of the scores for the free-response and multiple-choice sections of the exam.</a:t>
            </a:r>
            <a:r>
              <a:rPr lang="en-US" dirty="0"/>
              <a:t> The final score is reported on a 5-point scale.</a:t>
            </a:r>
            <a:endParaRPr lang="en-US" dirty="0">
              <a:latin typeface="Arial" pitchFamily="34" charset="0"/>
              <a:cs typeface="Arial" pitchFamily="34" charset="0"/>
            </a:endParaRPr>
          </a:p>
          <a:p>
            <a:pPr marL="233309" indent="-233309" eaLnBrk="0" hangingPunct="0">
              <a:lnSpc>
                <a:spcPct val="90000"/>
              </a:lnSpc>
              <a:spcBef>
                <a:spcPct val="75000"/>
              </a:spcBef>
              <a:buClr>
                <a:srgbClr val="0B1F65"/>
              </a:buClr>
              <a:buFont typeface="Webdings" pitchFamily="18" charset="2"/>
              <a:buChar char="4"/>
            </a:pPr>
            <a:r>
              <a:rPr lang="en-US" dirty="0">
                <a:latin typeface="Arial" pitchFamily="34" charset="0"/>
                <a:cs typeface="Arial" pitchFamily="34" charset="0"/>
              </a:rPr>
              <a:t>Boundaries for the five AP grades (1-5) are determined using:</a:t>
            </a:r>
          </a:p>
          <a:p>
            <a:pPr marL="699927" lvl="1" indent="-233309" eaLnBrk="0" hangingPunct="0">
              <a:lnSpc>
                <a:spcPct val="90000"/>
              </a:lnSpc>
              <a:spcBef>
                <a:spcPct val="75000"/>
              </a:spcBef>
              <a:buClr>
                <a:srgbClr val="0B1F65"/>
              </a:buClr>
              <a:buFont typeface="Webdings" pitchFamily="18" charset="2"/>
              <a:buChar char="4"/>
            </a:pPr>
            <a:r>
              <a:rPr lang="en-US" dirty="0">
                <a:latin typeface="Arial" pitchFamily="34" charset="0"/>
                <a:cs typeface="Arial" pitchFamily="34" charset="0"/>
              </a:rPr>
              <a:t>Statistical data on the current exam</a:t>
            </a:r>
          </a:p>
          <a:p>
            <a:pPr marL="699927" lvl="1" indent="-233309" eaLnBrk="0" hangingPunct="0">
              <a:lnSpc>
                <a:spcPct val="90000"/>
              </a:lnSpc>
              <a:spcBef>
                <a:spcPct val="75000"/>
              </a:spcBef>
              <a:buClr>
                <a:srgbClr val="0B1F65"/>
              </a:buClr>
              <a:buFont typeface="Webdings" pitchFamily="18" charset="2"/>
              <a:buChar char="4"/>
            </a:pPr>
            <a:r>
              <a:rPr lang="en-US" dirty="0">
                <a:latin typeface="Arial" pitchFamily="34" charset="0"/>
                <a:cs typeface="Arial" pitchFamily="34" charset="0"/>
              </a:rPr>
              <a:t>Grade distributions from the previous three years</a:t>
            </a:r>
          </a:p>
          <a:p>
            <a:pPr marL="699927" lvl="1" indent="-233309" eaLnBrk="0" hangingPunct="0">
              <a:lnSpc>
                <a:spcPct val="90000"/>
              </a:lnSpc>
              <a:spcBef>
                <a:spcPct val="75000"/>
              </a:spcBef>
              <a:buClr>
                <a:srgbClr val="0B1F65"/>
              </a:buClr>
              <a:buFont typeface="Webdings" pitchFamily="18" charset="2"/>
              <a:buChar char="4"/>
            </a:pPr>
            <a:r>
              <a:rPr lang="en-US" dirty="0">
                <a:latin typeface="Arial" pitchFamily="34" charset="0"/>
                <a:cs typeface="Arial" pitchFamily="34" charset="0"/>
              </a:rPr>
              <a:t>Statistical equating: responses to a common set of multiple-choice questions used in the exams from year to year</a:t>
            </a:r>
          </a:p>
          <a:p>
            <a:pPr marL="699927" lvl="1" indent="-233309" eaLnBrk="0" hangingPunct="0">
              <a:lnSpc>
                <a:spcPct val="90000"/>
              </a:lnSpc>
              <a:spcBef>
                <a:spcPct val="75000"/>
              </a:spcBef>
              <a:buClr>
                <a:srgbClr val="0B1F65"/>
              </a:buClr>
              <a:buFont typeface="Webdings" pitchFamily="18" charset="2"/>
              <a:buChar char="4"/>
            </a:pPr>
            <a:r>
              <a:rPr lang="en-US" dirty="0">
                <a:latin typeface="Arial" pitchFamily="34" charset="0"/>
                <a:cs typeface="Arial" pitchFamily="34" charset="0"/>
              </a:rPr>
              <a:t>Comparability studies: exam questions are administered to students in the related college course; scores and grades are compared</a:t>
            </a:r>
          </a:p>
          <a:p>
            <a:pPr marL="233309" indent="-233309" eaLnBrk="0" hangingPunct="0">
              <a:lnSpc>
                <a:spcPct val="90000"/>
              </a:lnSpc>
              <a:spcBef>
                <a:spcPct val="75000"/>
              </a:spcBef>
              <a:buClr>
                <a:srgbClr val="0B1F65"/>
              </a:buClr>
              <a:buFont typeface="Webdings" pitchFamily="18" charset="2"/>
              <a:buChar char="4"/>
            </a:pPr>
            <a:r>
              <a:rPr lang="en-US" dirty="0">
                <a:latin typeface="Arial" pitchFamily="34" charset="0"/>
                <a:cs typeface="Arial" pitchFamily="34" charset="0"/>
              </a:rPr>
              <a:t>As a result of psychometrically sound scoring processes, rescoring is extremely rare</a:t>
            </a:r>
          </a:p>
          <a:p>
            <a:pPr marL="233309" indent="-233309" eaLnBrk="0" hangingPunct="0">
              <a:lnSpc>
                <a:spcPct val="90000"/>
              </a:lnSpc>
              <a:spcBef>
                <a:spcPct val="75000"/>
              </a:spcBef>
              <a:buClr>
                <a:srgbClr val="0B1F65"/>
              </a:buClr>
              <a:buFont typeface="Webdings" pitchFamily="18" charset="2"/>
              <a:buChar char="4"/>
            </a:pPr>
            <a:r>
              <a:rPr lang="en-US" dirty="0"/>
              <a:t>A 5 earned by a student in New York City is the same as a 5 earned in Shanghai or London. Comparability across years and within any given year.</a:t>
            </a:r>
          </a:p>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t>11</a:t>
            </a:fld>
            <a:endParaRPr lang="en-US" dirty="0"/>
          </a:p>
        </p:txBody>
      </p:sp>
    </p:spTree>
    <p:extLst>
      <p:ext uri="{BB962C8B-B14F-4D97-AF65-F5344CB8AC3E}">
        <p14:creationId xmlns:p14="http://schemas.microsoft.com/office/powerpoint/2010/main" val="1753358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FD7FD-4594-44CD-813B-191CB6999611}" type="slidenum">
              <a:rPr lang="en-US" smtClean="0"/>
              <a:t>12</a:t>
            </a:fld>
            <a:endParaRPr lang="en-US" dirty="0"/>
          </a:p>
        </p:txBody>
      </p:sp>
    </p:spTree>
    <p:extLst>
      <p:ext uri="{BB962C8B-B14F-4D97-AF65-F5344CB8AC3E}">
        <p14:creationId xmlns:p14="http://schemas.microsoft.com/office/powerpoint/2010/main" val="2489848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FD7FD-4594-44CD-813B-191CB6999611}" type="slidenum">
              <a:rPr lang="en-US" smtClean="0"/>
              <a:t>13</a:t>
            </a:fld>
            <a:endParaRPr lang="en-US" dirty="0"/>
          </a:p>
        </p:txBody>
      </p:sp>
    </p:spTree>
    <p:extLst>
      <p:ext uri="{BB962C8B-B14F-4D97-AF65-F5344CB8AC3E}">
        <p14:creationId xmlns:p14="http://schemas.microsoft.com/office/powerpoint/2010/main" val="1252682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F3EC56D-A4BA-4A41-B0DB-BC0A1EBC2E62}" type="slidenum">
              <a:rPr lang="en-US" smtClean="0"/>
              <a:t>14</a:t>
            </a:fld>
            <a:endParaRPr lang="en-US" dirty="0"/>
          </a:p>
        </p:txBody>
      </p:sp>
    </p:spTree>
    <p:extLst>
      <p:ext uri="{BB962C8B-B14F-4D97-AF65-F5344CB8AC3E}">
        <p14:creationId xmlns:p14="http://schemas.microsoft.com/office/powerpoint/2010/main" val="475512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Shortened Andrew’s quote. Took out the part on Capstone.</a:t>
            </a:r>
          </a:p>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t>15</a:t>
            </a:fld>
            <a:endParaRPr lang="en-US" dirty="0"/>
          </a:p>
        </p:txBody>
      </p:sp>
    </p:spTree>
    <p:extLst>
      <p:ext uri="{BB962C8B-B14F-4D97-AF65-F5344CB8AC3E}">
        <p14:creationId xmlns:p14="http://schemas.microsoft.com/office/powerpoint/2010/main" val="3119619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t>16</a:t>
            </a:fld>
            <a:endParaRPr lang="en-US" dirty="0"/>
          </a:p>
        </p:txBody>
      </p:sp>
    </p:spTree>
    <p:extLst>
      <p:ext uri="{BB962C8B-B14F-4D97-AF65-F5344CB8AC3E}">
        <p14:creationId xmlns:p14="http://schemas.microsoft.com/office/powerpoint/2010/main" val="3597375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a:t>
            </a:r>
          </a:p>
        </p:txBody>
      </p:sp>
      <p:sp>
        <p:nvSpPr>
          <p:cNvPr id="4" name="Slide Number Placeholder 3"/>
          <p:cNvSpPr>
            <a:spLocks noGrp="1"/>
          </p:cNvSpPr>
          <p:nvPr>
            <p:ph type="sldNum" sz="quarter" idx="10"/>
          </p:nvPr>
        </p:nvSpPr>
        <p:spPr/>
        <p:txBody>
          <a:bodyPr/>
          <a:lstStyle/>
          <a:p>
            <a:fld id="{5F3EC56D-A4BA-4A41-B0DB-BC0A1EBC2E62}" type="slidenum">
              <a:rPr lang="en-US" smtClean="0"/>
              <a:pPr/>
              <a:t>2</a:t>
            </a:fld>
            <a:endParaRPr lang="en-US" dirty="0"/>
          </a:p>
        </p:txBody>
      </p:sp>
    </p:spTree>
    <p:extLst>
      <p:ext uri="{BB962C8B-B14F-4D97-AF65-F5344CB8AC3E}">
        <p14:creationId xmlns:p14="http://schemas.microsoft.com/office/powerpoint/2010/main" val="3047364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FD7FD-4594-44CD-813B-191CB6999611}" type="slidenum">
              <a:rPr lang="en-US" smtClean="0"/>
              <a:t>3</a:t>
            </a:fld>
            <a:endParaRPr lang="en-US" dirty="0"/>
          </a:p>
        </p:txBody>
      </p:sp>
    </p:spTree>
    <p:extLst>
      <p:ext uri="{BB962C8B-B14F-4D97-AF65-F5344CB8AC3E}">
        <p14:creationId xmlns:p14="http://schemas.microsoft.com/office/powerpoint/2010/main" val="413085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t>5</a:t>
            </a:fld>
            <a:endParaRPr lang="en-US" dirty="0"/>
          </a:p>
        </p:txBody>
      </p:sp>
    </p:spTree>
    <p:extLst>
      <p:ext uri="{BB962C8B-B14F-4D97-AF65-F5344CB8AC3E}">
        <p14:creationId xmlns:p14="http://schemas.microsoft.com/office/powerpoint/2010/main" val="3253618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defTabSz="933237">
              <a:buFont typeface="Arial" panose="020B0604020202020204" pitchFamily="34" charset="0"/>
              <a:buChar char="•"/>
              <a:defRPr/>
            </a:pPr>
            <a:r>
              <a:rPr lang="en-US" dirty="0"/>
              <a:t>AP is an internationally recognized </a:t>
            </a:r>
            <a:r>
              <a:rPr lang="en-US" b="1" dirty="0"/>
              <a:t>academic program </a:t>
            </a:r>
            <a:r>
              <a:rPr lang="en-US" dirty="0"/>
              <a:t>with 38 </a:t>
            </a:r>
            <a:r>
              <a:rPr lang="en-US" b="1" dirty="0"/>
              <a:t>university-level </a:t>
            </a:r>
            <a:r>
              <a:rPr lang="en-US" dirty="0"/>
              <a:t>courses and exams across 7 disciplines.</a:t>
            </a:r>
          </a:p>
          <a:p>
            <a:pPr marL="174982" indent="-174982">
              <a:buFont typeface="Arial" panose="020B0604020202020204" pitchFamily="34" charset="0"/>
              <a:buChar char="•"/>
            </a:pPr>
            <a:r>
              <a:rPr lang="en-US" dirty="0"/>
              <a:t>Universities in more than 60 countries recognize AP in admissions.</a:t>
            </a:r>
          </a:p>
          <a:p>
            <a:pPr marL="174982" indent="-174982">
              <a:buFont typeface="Arial" panose="020B0604020202020204" pitchFamily="34" charset="0"/>
              <a:buChar char="•"/>
            </a:pPr>
            <a:r>
              <a:rPr lang="en-US" dirty="0"/>
              <a:t>Most four-year colleges and universities in the U.S. and many in Canada also grant credit or placement on the basis of successful AP Exam scores.</a:t>
            </a:r>
            <a:r>
              <a:rPr lang="en-US" strike="sngStrike" dirty="0"/>
              <a:t> </a:t>
            </a:r>
          </a:p>
          <a:p>
            <a:pPr marL="174982" indent="-174982">
              <a:buFont typeface="Arial" panose="020B0604020202020204" pitchFamily="34" charset="0"/>
              <a:buChar char="•"/>
            </a:pPr>
            <a:r>
              <a:rPr lang="en-US" dirty="0"/>
              <a:t>Research consistently shows that students who receive a score of 3 or higher on AP Exams typically experience greater academic success in university and have higher graduation rates than their non-AP peers.</a:t>
            </a:r>
          </a:p>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t>6</a:t>
            </a:fld>
            <a:endParaRPr lang="en-US" dirty="0"/>
          </a:p>
        </p:txBody>
      </p:sp>
    </p:spTree>
    <p:extLst>
      <p:ext uri="{BB962C8B-B14F-4D97-AF65-F5344CB8AC3E}">
        <p14:creationId xmlns:p14="http://schemas.microsoft.com/office/powerpoint/2010/main" val="3243840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0" dirty="0"/>
              <a:t>Optional: Call out the research</a:t>
            </a:r>
            <a:r>
              <a:rPr lang="en-US" i="0" baseline="0" dirty="0"/>
              <a:t> available at collegeboard.org/aphighered.</a:t>
            </a:r>
          </a:p>
          <a:p>
            <a:pPr eaLnBrk="1" hangingPunct="1"/>
            <a:endParaRPr lang="en-US" i="1" baseline="0" dirty="0"/>
          </a:p>
        </p:txBody>
      </p:sp>
      <p:sp>
        <p:nvSpPr>
          <p:cNvPr id="5" name="Slide Number Placeholder 4"/>
          <p:cNvSpPr>
            <a:spLocks noGrp="1"/>
          </p:cNvSpPr>
          <p:nvPr>
            <p:ph type="sldNum" sz="quarter" idx="10"/>
          </p:nvPr>
        </p:nvSpPr>
        <p:spPr/>
        <p:txBody>
          <a:bodyPr/>
          <a:lstStyle/>
          <a:p>
            <a:fld id="{5F3EC56D-A4BA-4A41-B0DB-BC0A1EBC2E62}" type="slidenum">
              <a:rPr lang="en-US" smtClean="0"/>
              <a:t>7</a:t>
            </a:fld>
            <a:endParaRPr lang="en-US" dirty="0"/>
          </a:p>
        </p:txBody>
      </p:sp>
    </p:spTree>
    <p:extLst>
      <p:ext uri="{BB962C8B-B14F-4D97-AF65-F5344CB8AC3E}">
        <p14:creationId xmlns:p14="http://schemas.microsoft.com/office/powerpoint/2010/main" val="1548558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FD7FD-4594-44CD-813B-191CB6999611}" type="slidenum">
              <a:rPr lang="en-US" smtClean="0"/>
              <a:t>8</a:t>
            </a:fld>
            <a:endParaRPr lang="en-US" dirty="0"/>
          </a:p>
        </p:txBody>
      </p:sp>
    </p:spTree>
    <p:extLst>
      <p:ext uri="{BB962C8B-B14F-4D97-AF65-F5344CB8AC3E}">
        <p14:creationId xmlns:p14="http://schemas.microsoft.com/office/powerpoint/2010/main" val="1644339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defTabSz="933237">
              <a:buFont typeface="Arial" panose="020B0604020202020204" pitchFamily="34" charset="0"/>
              <a:buChar char="•"/>
              <a:defRPr/>
            </a:pPr>
            <a:r>
              <a:rPr lang="en-US" dirty="0"/>
              <a:t>AP is an internationally recognized </a:t>
            </a:r>
            <a:r>
              <a:rPr lang="en-US" b="1" dirty="0"/>
              <a:t>academic program </a:t>
            </a:r>
            <a:r>
              <a:rPr lang="en-US" dirty="0"/>
              <a:t>with 38 </a:t>
            </a:r>
            <a:r>
              <a:rPr lang="en-US" b="1" dirty="0"/>
              <a:t>university-level </a:t>
            </a:r>
            <a:r>
              <a:rPr lang="en-US" dirty="0"/>
              <a:t>courses and exams across 7 disciplines.</a:t>
            </a:r>
          </a:p>
          <a:p>
            <a:pPr marL="174982" indent="-174982">
              <a:buFont typeface="Arial" panose="020B0604020202020204" pitchFamily="34" charset="0"/>
              <a:buChar char="•"/>
            </a:pPr>
            <a:r>
              <a:rPr lang="en-US" dirty="0"/>
              <a:t>Universities in more than 60 countries recognize AP in admissions.</a:t>
            </a:r>
          </a:p>
          <a:p>
            <a:pPr marL="174982" indent="-174982">
              <a:buFont typeface="Arial" panose="020B0604020202020204" pitchFamily="34" charset="0"/>
              <a:buChar char="•"/>
            </a:pPr>
            <a:r>
              <a:rPr lang="en-US" dirty="0"/>
              <a:t>Most four-year colleges and universities in the U.S. and many in Canada also grant credit or placement on the basis of successful AP Exam scores.</a:t>
            </a:r>
            <a:r>
              <a:rPr lang="en-US" strike="sngStrike" dirty="0"/>
              <a:t> </a:t>
            </a:r>
          </a:p>
          <a:p>
            <a:pPr marL="174982" indent="-174982">
              <a:buFont typeface="Arial" panose="020B0604020202020204" pitchFamily="34" charset="0"/>
              <a:buChar char="•"/>
            </a:pPr>
            <a:r>
              <a:rPr lang="en-US" dirty="0"/>
              <a:t>Research consistently shows that students who receive a score of 3 or higher on AP Exams typically experience greater academic success in university and have higher graduation rates than their non-AP peers.</a:t>
            </a:r>
          </a:p>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t>9</a:t>
            </a:fld>
            <a:endParaRPr lang="en-US" dirty="0"/>
          </a:p>
        </p:txBody>
      </p:sp>
    </p:spTree>
    <p:extLst>
      <p:ext uri="{BB962C8B-B14F-4D97-AF65-F5344CB8AC3E}">
        <p14:creationId xmlns:p14="http://schemas.microsoft.com/office/powerpoint/2010/main" val="1801530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Each AP subject has its </a:t>
            </a:r>
            <a:r>
              <a:rPr lang="en-US" b="1" dirty="0"/>
              <a:t>own test development committee </a:t>
            </a:r>
            <a:r>
              <a:rPr lang="en-US" dirty="0"/>
              <a:t>responsible for ensuring that the exam questions are aligned to the college-level expectations outlined in the course framework.</a:t>
            </a:r>
          </a:p>
          <a:p>
            <a:pPr marL="174982" indent="-174982" defTabSz="933237">
              <a:buFont typeface="Arial" panose="020B0604020202020204" pitchFamily="34" charset="0"/>
              <a:buChar char="•"/>
              <a:defRPr/>
            </a:pPr>
            <a:r>
              <a:rPr lang="en-US" dirty="0"/>
              <a:t>A curriculum framework presents the scope and expectations of each course, and describes the knowledge and thinking skills students should demonstrate for success on the exam. </a:t>
            </a:r>
          </a:p>
          <a:p>
            <a:pPr marL="174982" indent="-174982">
              <a:buFont typeface="Arial" panose="020B0604020202020204" pitchFamily="34" charset="0"/>
              <a:buChar char="•"/>
            </a:pPr>
            <a:r>
              <a:rPr lang="en-US" dirty="0"/>
              <a:t>Data confirms that AP courses </a:t>
            </a:r>
            <a:r>
              <a:rPr lang="en-US" b="1" dirty="0"/>
              <a:t>reflect current scholarship </a:t>
            </a:r>
            <a:r>
              <a:rPr lang="en-US" dirty="0"/>
              <a:t>and advances in each discipline—and that AP Exams reflect and assess expectations for university-level work.</a:t>
            </a:r>
          </a:p>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t>10</a:t>
            </a:fld>
            <a:endParaRPr lang="en-US" dirty="0"/>
          </a:p>
        </p:txBody>
      </p:sp>
    </p:spTree>
    <p:extLst>
      <p:ext uri="{BB962C8B-B14F-4D97-AF65-F5344CB8AC3E}">
        <p14:creationId xmlns:p14="http://schemas.microsoft.com/office/powerpoint/2010/main" val="4189006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7B87A-15DD-4927-BBDB-A3ED481634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20FC21-EDCC-4792-AB82-2C98C865B1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2A5848-B5C8-4BCF-8D45-65507F015B03}"/>
              </a:ext>
            </a:extLst>
          </p:cNvPr>
          <p:cNvSpPr>
            <a:spLocks noGrp="1"/>
          </p:cNvSpPr>
          <p:nvPr>
            <p:ph type="dt" sz="half" idx="10"/>
          </p:nvPr>
        </p:nvSpPr>
        <p:spPr/>
        <p:txBody>
          <a:bodyPr/>
          <a:lstStyle/>
          <a:p>
            <a:fld id="{2850E670-3F78-4011-87CC-79E54F9271E8}" type="datetimeFigureOut">
              <a:rPr lang="en-US" smtClean="0"/>
              <a:t>5/12/2020</a:t>
            </a:fld>
            <a:endParaRPr lang="en-US" dirty="0"/>
          </a:p>
        </p:txBody>
      </p:sp>
      <p:sp>
        <p:nvSpPr>
          <p:cNvPr id="5" name="Footer Placeholder 4">
            <a:extLst>
              <a:ext uri="{FF2B5EF4-FFF2-40B4-BE49-F238E27FC236}">
                <a16:creationId xmlns:a16="http://schemas.microsoft.com/office/drawing/2014/main" id="{5EB5A382-789E-4837-A333-62D7EBAFF8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18743B-DDDF-40F6-8E93-F671CEA8DA51}"/>
              </a:ext>
            </a:extLst>
          </p:cNvPr>
          <p:cNvSpPr>
            <a:spLocks noGrp="1"/>
          </p:cNvSpPr>
          <p:nvPr>
            <p:ph type="sldNum" sz="quarter" idx="12"/>
          </p:nvPr>
        </p:nvSpPr>
        <p:spPr/>
        <p:txBody>
          <a:bodyPr/>
          <a:lstStyle/>
          <a:p>
            <a:fld id="{EB0918CD-7C29-45DD-966D-684630A35CB6}" type="slidenum">
              <a:rPr lang="en-US" smtClean="0"/>
              <a:t>‹#›</a:t>
            </a:fld>
            <a:endParaRPr lang="en-US" dirty="0"/>
          </a:p>
        </p:txBody>
      </p:sp>
    </p:spTree>
    <p:extLst>
      <p:ext uri="{BB962C8B-B14F-4D97-AF65-F5344CB8AC3E}">
        <p14:creationId xmlns:p14="http://schemas.microsoft.com/office/powerpoint/2010/main" val="31040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AD7AD-5EDC-4B96-B278-E4833D0A49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6CC715-8298-41E8-8773-2E0ACBD67D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33CDD-FEE3-442A-9B6D-1EB6D9C3F612}"/>
              </a:ext>
            </a:extLst>
          </p:cNvPr>
          <p:cNvSpPr>
            <a:spLocks noGrp="1"/>
          </p:cNvSpPr>
          <p:nvPr>
            <p:ph type="dt" sz="half" idx="10"/>
          </p:nvPr>
        </p:nvSpPr>
        <p:spPr/>
        <p:txBody>
          <a:bodyPr/>
          <a:lstStyle/>
          <a:p>
            <a:fld id="{2850E670-3F78-4011-87CC-79E54F9271E8}" type="datetimeFigureOut">
              <a:rPr lang="en-US" smtClean="0"/>
              <a:t>5/12/2020</a:t>
            </a:fld>
            <a:endParaRPr lang="en-US" dirty="0"/>
          </a:p>
        </p:txBody>
      </p:sp>
      <p:sp>
        <p:nvSpPr>
          <p:cNvPr id="5" name="Footer Placeholder 4">
            <a:extLst>
              <a:ext uri="{FF2B5EF4-FFF2-40B4-BE49-F238E27FC236}">
                <a16:creationId xmlns:a16="http://schemas.microsoft.com/office/drawing/2014/main" id="{CB1C4037-E84B-4721-B6A3-BAC5CB272E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D883EE-17C2-4730-9A03-CBEDC79CDEF6}"/>
              </a:ext>
            </a:extLst>
          </p:cNvPr>
          <p:cNvSpPr>
            <a:spLocks noGrp="1"/>
          </p:cNvSpPr>
          <p:nvPr>
            <p:ph type="sldNum" sz="quarter" idx="12"/>
          </p:nvPr>
        </p:nvSpPr>
        <p:spPr/>
        <p:txBody>
          <a:bodyPr/>
          <a:lstStyle/>
          <a:p>
            <a:fld id="{EB0918CD-7C29-45DD-966D-684630A35CB6}" type="slidenum">
              <a:rPr lang="en-US" smtClean="0"/>
              <a:t>‹#›</a:t>
            </a:fld>
            <a:endParaRPr lang="en-US" dirty="0"/>
          </a:p>
        </p:txBody>
      </p:sp>
    </p:spTree>
    <p:extLst>
      <p:ext uri="{BB962C8B-B14F-4D97-AF65-F5344CB8AC3E}">
        <p14:creationId xmlns:p14="http://schemas.microsoft.com/office/powerpoint/2010/main" val="1017251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BEEF66-ABCF-4266-9B2E-1A20FCAB0F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E98AC7-4001-4ADC-B8C8-184D8C59C9F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570D1E-E1FF-448E-930C-055B083EC882}"/>
              </a:ext>
            </a:extLst>
          </p:cNvPr>
          <p:cNvSpPr>
            <a:spLocks noGrp="1"/>
          </p:cNvSpPr>
          <p:nvPr>
            <p:ph type="dt" sz="half" idx="10"/>
          </p:nvPr>
        </p:nvSpPr>
        <p:spPr/>
        <p:txBody>
          <a:bodyPr/>
          <a:lstStyle/>
          <a:p>
            <a:fld id="{2850E670-3F78-4011-87CC-79E54F9271E8}" type="datetimeFigureOut">
              <a:rPr lang="en-US" smtClean="0"/>
              <a:t>5/12/2020</a:t>
            </a:fld>
            <a:endParaRPr lang="en-US" dirty="0"/>
          </a:p>
        </p:txBody>
      </p:sp>
      <p:sp>
        <p:nvSpPr>
          <p:cNvPr id="5" name="Footer Placeholder 4">
            <a:extLst>
              <a:ext uri="{FF2B5EF4-FFF2-40B4-BE49-F238E27FC236}">
                <a16:creationId xmlns:a16="http://schemas.microsoft.com/office/drawing/2014/main" id="{37AC8598-C03A-465B-8B57-22D7441F2E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F371A4-9666-4E97-B7F6-E68EEF0BF57E}"/>
              </a:ext>
            </a:extLst>
          </p:cNvPr>
          <p:cNvSpPr>
            <a:spLocks noGrp="1"/>
          </p:cNvSpPr>
          <p:nvPr>
            <p:ph type="sldNum" sz="quarter" idx="12"/>
          </p:nvPr>
        </p:nvSpPr>
        <p:spPr/>
        <p:txBody>
          <a:bodyPr/>
          <a:lstStyle/>
          <a:p>
            <a:fld id="{EB0918CD-7C29-45DD-966D-684630A35CB6}" type="slidenum">
              <a:rPr lang="en-US" smtClean="0"/>
              <a:t>‹#›</a:t>
            </a:fld>
            <a:endParaRPr lang="en-US" dirty="0"/>
          </a:p>
        </p:txBody>
      </p:sp>
    </p:spTree>
    <p:extLst>
      <p:ext uri="{BB962C8B-B14F-4D97-AF65-F5344CB8AC3E}">
        <p14:creationId xmlns:p14="http://schemas.microsoft.com/office/powerpoint/2010/main" val="3574864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No Image">
    <p:spTree>
      <p:nvGrpSpPr>
        <p:cNvPr id="1" name=""/>
        <p:cNvGrpSpPr/>
        <p:nvPr/>
      </p:nvGrpSpPr>
      <p:grpSpPr>
        <a:xfrm>
          <a:off x="0" y="0"/>
          <a:ext cx="0" cy="0"/>
          <a:chOff x="0" y="0"/>
          <a:chExt cx="0" cy="0"/>
        </a:xfrm>
      </p:grpSpPr>
      <p:sp>
        <p:nvSpPr>
          <p:cNvPr id="3" name="Rectangle 2"/>
          <p:cNvSpPr/>
          <p:nvPr userDrawn="1"/>
        </p:nvSpPr>
        <p:spPr>
          <a:xfrm>
            <a:off x="359229" y="248194"/>
            <a:ext cx="6244045" cy="6348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9" y="0"/>
            <a:ext cx="12180721" cy="6857999"/>
          </a:xfrm>
          <a:prstGeom prst="rect">
            <a:avLst/>
          </a:prstGeom>
        </p:spPr>
      </p:pic>
      <p:sp>
        <p:nvSpPr>
          <p:cNvPr id="8" name="Title 7"/>
          <p:cNvSpPr>
            <a:spLocks noGrp="1"/>
          </p:cNvSpPr>
          <p:nvPr>
            <p:ph type="title" hasCustomPrompt="1"/>
          </p:nvPr>
        </p:nvSpPr>
        <p:spPr>
          <a:xfrm>
            <a:off x="1452549" y="1929788"/>
            <a:ext cx="3733800" cy="1301895"/>
          </a:xfrm>
        </p:spPr>
        <p:txBody>
          <a:bodyPr lIns="0" tIns="137160" rIns="0" bIns="0" anchor="t" anchorCtr="0">
            <a:spAutoFit/>
          </a:bodyPr>
          <a:lstStyle>
            <a:lvl1pPr>
              <a:defRPr sz="4200">
                <a:solidFill>
                  <a:schemeClr val="tx1"/>
                </a:solidFill>
              </a:defRPr>
            </a:lvl1pPr>
          </a:lstStyle>
          <a:p>
            <a:r>
              <a:rPr lang="en-US" dirty="0"/>
              <a:t>Presentation Title</a:t>
            </a: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i="0" dirty="0">
              <a:solidFill>
                <a:schemeClr val="accent3"/>
              </a:solidFill>
              <a:latin typeface="Arial" charset="0"/>
              <a:ea typeface="Arial" charset="0"/>
              <a:cs typeface="Arial" charset="0"/>
            </a:endParaRPr>
          </a:p>
        </p:txBody>
      </p:sp>
      <p:sp>
        <p:nvSpPr>
          <p:cNvPr id="17" name="Text Placeholder 16"/>
          <p:cNvSpPr>
            <a:spLocks noGrp="1"/>
          </p:cNvSpPr>
          <p:nvPr>
            <p:ph type="body" sz="quarter" idx="10" hasCustomPrompt="1"/>
          </p:nvPr>
        </p:nvSpPr>
        <p:spPr>
          <a:xfrm>
            <a:off x="1452776" y="3236828"/>
            <a:ext cx="3733800" cy="1061829"/>
          </a:xfrm>
        </p:spPr>
        <p:txBody>
          <a:bodyPr lIns="0" tIns="228600" rIns="0" bIns="0">
            <a:spAutoFit/>
          </a:bodyPr>
          <a:lstStyle>
            <a:lvl1pPr marL="0" indent="0">
              <a:lnSpc>
                <a:spcPct val="100000"/>
              </a:lnSpc>
              <a:buNone/>
              <a:defRPr sz="1800" b="1" normalizeH="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goes here — align top of subtitle box with bottom of title box.</a:t>
            </a:r>
          </a:p>
        </p:txBody>
      </p:sp>
      <p:sp>
        <p:nvSpPr>
          <p:cNvPr id="22" name="Text Placeholder 21"/>
          <p:cNvSpPr>
            <a:spLocks noGrp="1"/>
          </p:cNvSpPr>
          <p:nvPr>
            <p:ph type="body" sz="quarter" idx="12" hasCustomPrompt="1"/>
          </p:nvPr>
        </p:nvSpPr>
        <p:spPr>
          <a:xfrm>
            <a:off x="1458686" y="4995272"/>
            <a:ext cx="3824287" cy="166199"/>
          </a:xfrm>
        </p:spPr>
        <p:txBody>
          <a:bodyPr lIns="0" tIns="0" rIns="0" bIns="0" anchor="b" anchorCtr="0">
            <a:spAutoFit/>
          </a:bodyPr>
          <a:lstStyle>
            <a:lvl1pPr marL="0" indent="0">
              <a:buNone/>
              <a:defRPr sz="1200" b="0" i="0">
                <a:solidFill>
                  <a:schemeClr val="tx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Date</a:t>
            </a:r>
          </a:p>
        </p:txBody>
      </p:sp>
    </p:spTree>
    <p:extLst>
      <p:ext uri="{BB962C8B-B14F-4D97-AF65-F5344CB8AC3E}">
        <p14:creationId xmlns:p14="http://schemas.microsoft.com/office/powerpoint/2010/main" val="4281335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990308" y="6193618"/>
            <a:ext cx="2743200" cy="365125"/>
          </a:xfrm>
          <a:prstGeom prst="rect">
            <a:avLst/>
          </a:prstGeom>
        </p:spPr>
        <p:txBody>
          <a:bodyPr/>
          <a:lstStyle/>
          <a:p>
            <a:fld id="{017ED8CA-143E-8B40-B3C8-0174DDF149EE}" type="slidenum">
              <a:rPr lang="en-US" smtClean="0"/>
              <a:t>‹#›</a:t>
            </a:fld>
            <a:endParaRPr lang="en-US" dirty="0"/>
          </a:p>
        </p:txBody>
      </p:sp>
      <p:sp>
        <p:nvSpPr>
          <p:cNvPr id="15" name="Text Placeholder 14"/>
          <p:cNvSpPr>
            <a:spLocks noGrp="1"/>
          </p:cNvSpPr>
          <p:nvPr>
            <p:ph type="body" sz="quarter" idx="13" hasCustomPrompt="1"/>
          </p:nvPr>
        </p:nvSpPr>
        <p:spPr>
          <a:xfrm>
            <a:off x="466725" y="1446928"/>
            <a:ext cx="3741738" cy="895630"/>
          </a:xfrm>
          <a:prstGeom prst="rect">
            <a:avLst/>
          </a:prstGeom>
        </p:spPr>
        <p:txBody>
          <a:bodyPr lIns="0" tIns="228600" rIns="0" bIns="0">
            <a:spAutoFit/>
          </a:bodyPr>
          <a:lstStyle>
            <a:lvl1pPr marL="0" indent="0">
              <a:buNone/>
              <a:defRPr sz="1600" b="1" i="0">
                <a:solidFill>
                  <a:schemeClr val="accent1"/>
                </a:solidFill>
                <a:latin typeface="Verdana Bold" charset="0"/>
                <a:ea typeface="Verdana Bold" charset="0"/>
                <a:cs typeface="Verdana Bold" charset="0"/>
              </a:defRPr>
            </a:lvl1pPr>
          </a:lstStyle>
          <a:p>
            <a:pPr lvl="0"/>
            <a:r>
              <a:rPr lang="en-US" dirty="0"/>
              <a:t>Subtitle goes here — align top of subtitle box with bottom of title box.</a:t>
            </a:r>
          </a:p>
        </p:txBody>
      </p:sp>
      <p:sp>
        <p:nvSpPr>
          <p:cNvPr id="9" name="Title 7"/>
          <p:cNvSpPr>
            <a:spLocks noGrp="1"/>
          </p:cNvSpPr>
          <p:nvPr>
            <p:ph type="title" hasCustomPrompt="1"/>
          </p:nvPr>
        </p:nvSpPr>
        <p:spPr>
          <a:xfrm>
            <a:off x="466726" y="555809"/>
            <a:ext cx="3741737" cy="969496"/>
          </a:xfrm>
          <a:prstGeom prst="rect">
            <a:avLst/>
          </a:prstGeom>
        </p:spPr>
        <p:txBody>
          <a:bodyPr wrap="square" lIns="0" tIns="137160" rIns="0" bIns="0" anchor="t" anchorCtr="0">
            <a:spAutoFit/>
          </a:bodyPr>
          <a:lstStyle>
            <a:lvl1pPr>
              <a:defRPr sz="3000" b="0" i="0">
                <a:solidFill>
                  <a:schemeClr val="tx1"/>
                </a:solidFill>
                <a:latin typeface="Verdana" charset="0"/>
                <a:ea typeface="Verdana" charset="0"/>
                <a:cs typeface="Verdana" charset="0"/>
              </a:defRPr>
            </a:lvl1pPr>
          </a:lstStyle>
          <a:p>
            <a:r>
              <a:rPr lang="en-US" dirty="0"/>
              <a:t>Title of slide</a:t>
            </a:r>
            <a:br>
              <a:rPr lang="en-US" dirty="0"/>
            </a:br>
            <a:r>
              <a:rPr lang="en-US" dirty="0"/>
              <a:t>goes here.</a:t>
            </a:r>
          </a:p>
        </p:txBody>
      </p:sp>
    </p:spTree>
    <p:extLst>
      <p:ext uri="{BB962C8B-B14F-4D97-AF65-F5344CB8AC3E}">
        <p14:creationId xmlns:p14="http://schemas.microsoft.com/office/powerpoint/2010/main" val="262780695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Content Slide - Paragraph">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E9C267-FC72-D447-BF05-09A3351C68CB}" type="slidenum">
              <a:rPr lang="en-US" smtClean="0"/>
              <a:t>‹#›</a:t>
            </a:fld>
            <a:endParaRPr lang="en-US" dirty="0"/>
          </a:p>
        </p:txBody>
      </p:sp>
      <p:sp>
        <p:nvSpPr>
          <p:cNvPr id="7" name="Text Placeholder 14"/>
          <p:cNvSpPr>
            <a:spLocks noGrp="1"/>
          </p:cNvSpPr>
          <p:nvPr>
            <p:ph type="body" sz="quarter" idx="13" hasCustomPrompt="1"/>
          </p:nvPr>
        </p:nvSpPr>
        <p:spPr>
          <a:xfrm>
            <a:off x="466725" y="1149061"/>
            <a:ext cx="8704734" cy="477054"/>
          </a:xfrm>
          <a:prstGeom prst="rect">
            <a:avLst/>
          </a:prstGeom>
          <a:noFill/>
        </p:spPr>
        <p:txBody>
          <a:bodyPr wrap="square" lIns="0" tIns="228600" rIns="0" bIns="0">
            <a:spAutoFit/>
          </a:bodyPr>
          <a:lstStyle>
            <a:lvl1pPr marL="0" indent="0">
              <a:buNone/>
              <a:defRPr sz="1600" b="1">
                <a:solidFill>
                  <a:srgbClr val="009CDE"/>
                </a:solidFill>
                <a:latin typeface="Roboto Slab" charset="0"/>
                <a:ea typeface="Roboto Slab" charset="0"/>
                <a:cs typeface="Roboto Slab" charset="0"/>
              </a:defRPr>
            </a:lvl1pPr>
          </a:lstStyle>
          <a:p>
            <a:pPr lvl="0"/>
            <a:r>
              <a:rPr lang="en-US" dirty="0"/>
              <a:t>Subtitle goes here — align top of subtitle box with bottom of title box. </a:t>
            </a:r>
          </a:p>
        </p:txBody>
      </p:sp>
      <p:sp>
        <p:nvSpPr>
          <p:cNvPr id="8" name="Content Placeholder 2"/>
          <p:cNvSpPr>
            <a:spLocks noGrp="1"/>
          </p:cNvSpPr>
          <p:nvPr>
            <p:ph idx="14" hasCustomPrompt="1"/>
          </p:nvPr>
        </p:nvSpPr>
        <p:spPr>
          <a:xfrm>
            <a:off x="466725" y="1917290"/>
            <a:ext cx="4884018" cy="4185943"/>
          </a:xfrm>
          <a:prstGeom prst="rect">
            <a:avLst/>
          </a:prstGeom>
        </p:spPr>
        <p:txBody>
          <a:bodyPr lIns="0" tIns="228600" rIns="0" bIns="0"/>
          <a:lstStyle>
            <a:lvl1pPr marL="0" indent="0">
              <a:lnSpc>
                <a:spcPct val="100000"/>
              </a:lnSpc>
              <a:buClr>
                <a:schemeClr val="accent2"/>
              </a:buClr>
              <a:buFont typeface="Arial" charset="0"/>
              <a:buNone/>
              <a:defRPr sz="1600" baseline="0">
                <a:solidFill>
                  <a:srgbClr val="009CDE"/>
                </a:solidFill>
                <a:latin typeface="Roboto" charset="0"/>
                <a:ea typeface="Roboto" charset="0"/>
                <a:cs typeface="Roboto" charset="0"/>
              </a:defRPr>
            </a:lvl1pPr>
            <a:lvl2pPr marL="457200" indent="0">
              <a:buClr>
                <a:schemeClr val="accent2"/>
              </a:buClr>
              <a:buNone/>
              <a:defRPr sz="1600">
                <a:latin typeface="Roboto" charset="0"/>
                <a:ea typeface="Roboto" charset="0"/>
                <a:cs typeface="Roboto" charset="0"/>
              </a:defRPr>
            </a:lvl2pPr>
            <a:lvl3pPr marL="914400" indent="0">
              <a:buClr>
                <a:schemeClr val="accent2"/>
              </a:buClr>
              <a:buNone/>
              <a:defRPr sz="1600">
                <a:latin typeface="Roboto" charset="0"/>
                <a:ea typeface="Roboto" charset="0"/>
                <a:cs typeface="Roboto" charset="0"/>
              </a:defRPr>
            </a:lvl3pPr>
            <a:lvl4pPr marL="1371600" indent="0">
              <a:buClr>
                <a:schemeClr val="accent2"/>
              </a:buClr>
              <a:buNone/>
              <a:defRPr sz="1600">
                <a:latin typeface="Roboto" charset="0"/>
                <a:ea typeface="Roboto" charset="0"/>
                <a:cs typeface="Roboto" charset="0"/>
              </a:defRPr>
            </a:lvl4pPr>
            <a:lvl5pPr marL="1828800" indent="0">
              <a:buClr>
                <a:schemeClr val="accent2"/>
              </a:buClr>
              <a:buNone/>
              <a:defRPr sz="1600">
                <a:latin typeface="Roboto" charset="0"/>
                <a:ea typeface="Roboto" charset="0"/>
                <a:cs typeface="Roboto" charset="0"/>
              </a:defRPr>
            </a:lvl5pPr>
          </a:lstStyle>
          <a:p>
            <a:pPr lvl="0"/>
            <a:r>
              <a:rPr lang="en-US" dirty="0"/>
              <a:t>Paragraph describing content to the right. </a:t>
            </a:r>
          </a:p>
        </p:txBody>
      </p:sp>
      <p:sp>
        <p:nvSpPr>
          <p:cNvPr id="9" name="Content Placeholder 2"/>
          <p:cNvSpPr>
            <a:spLocks noGrp="1"/>
          </p:cNvSpPr>
          <p:nvPr>
            <p:ph idx="15"/>
          </p:nvPr>
        </p:nvSpPr>
        <p:spPr>
          <a:xfrm>
            <a:off x="5636830" y="1917290"/>
            <a:ext cx="6096678" cy="4185943"/>
          </a:xfrm>
          <a:prstGeom prst="rect">
            <a:avLst/>
          </a:prstGeom>
        </p:spPr>
        <p:txBody>
          <a:bodyPr lIns="0" tIns="228600" rIns="0" bIns="0"/>
          <a:lstStyle>
            <a:lvl1pPr marL="285750" indent="-285750">
              <a:buClr>
                <a:srgbClr val="009CDE"/>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a:t>Click to edit Master text styles</a:t>
            </a:r>
          </a:p>
        </p:txBody>
      </p:sp>
      <p:sp>
        <p:nvSpPr>
          <p:cNvPr id="10" name="Text Placeholder 23"/>
          <p:cNvSpPr>
            <a:spLocks noGrp="1"/>
          </p:cNvSpPr>
          <p:nvPr>
            <p:ph type="body" sz="quarter" idx="16" hasCustomPrompt="1"/>
          </p:nvPr>
        </p:nvSpPr>
        <p:spPr>
          <a:xfrm>
            <a:off x="466725" y="646979"/>
            <a:ext cx="7697872" cy="494764"/>
          </a:xfrm>
          <a:prstGeom prst="rect">
            <a:avLst/>
          </a:prstGeom>
        </p:spPr>
        <p:txBody>
          <a:bodyPr vert="horz" lIns="0" tIns="0" rIns="0" bIns="0" anchor="t"/>
          <a:lstStyle>
            <a:lvl1pPr marL="0" indent="0">
              <a:buNone/>
              <a:defRPr sz="3600" baseline="0">
                <a:latin typeface="Roboto Slab Regular"/>
                <a:cs typeface="Roboto Slab Regular"/>
              </a:defRPr>
            </a:lvl1pPr>
          </a:lstStyle>
          <a:p>
            <a:pPr lvl="0"/>
            <a:r>
              <a:rPr lang="en-US" dirty="0"/>
              <a:t>Title of slide goes here.</a:t>
            </a:r>
          </a:p>
        </p:txBody>
      </p:sp>
    </p:spTree>
    <p:extLst>
      <p:ext uri="{BB962C8B-B14F-4D97-AF65-F5344CB8AC3E}">
        <p14:creationId xmlns:p14="http://schemas.microsoft.com/office/powerpoint/2010/main" val="1056930974"/>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Content Slide - Lis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1E9C267-FC72-D447-BF05-09A3351C68CB}" type="slidenum">
              <a:rPr lang="en-US" smtClean="0"/>
              <a:t>‹#›</a:t>
            </a:fld>
            <a:endParaRPr lang="en-US" dirty="0"/>
          </a:p>
        </p:txBody>
      </p:sp>
      <p:sp>
        <p:nvSpPr>
          <p:cNvPr id="4" name="Text Placeholder 14"/>
          <p:cNvSpPr>
            <a:spLocks noGrp="1"/>
          </p:cNvSpPr>
          <p:nvPr>
            <p:ph type="body" sz="quarter" idx="13" hasCustomPrompt="1"/>
          </p:nvPr>
        </p:nvSpPr>
        <p:spPr>
          <a:xfrm>
            <a:off x="466725" y="1149937"/>
            <a:ext cx="8704734" cy="477054"/>
          </a:xfrm>
          <a:prstGeom prst="rect">
            <a:avLst/>
          </a:prstGeom>
        </p:spPr>
        <p:txBody>
          <a:bodyPr wrap="square" lIns="0" tIns="228600" rIns="0" bIns="0">
            <a:spAutoFit/>
          </a:bodyPr>
          <a:lstStyle>
            <a:lvl1pPr marL="0" indent="0">
              <a:buNone/>
              <a:defRPr sz="1600" b="1">
                <a:solidFill>
                  <a:srgbClr val="009CDE"/>
                </a:solidFill>
                <a:latin typeface="Roboto Slab" charset="0"/>
                <a:ea typeface="Roboto Slab" charset="0"/>
                <a:cs typeface="Roboto Slab" charset="0"/>
              </a:defRPr>
            </a:lvl1pPr>
          </a:lstStyle>
          <a:p>
            <a:pPr lvl="0"/>
            <a:r>
              <a:rPr lang="en-US" dirty="0"/>
              <a:t>Subtitle goes here — align top of subtitle box with bottom of title box. </a:t>
            </a:r>
          </a:p>
        </p:txBody>
      </p:sp>
      <p:sp>
        <p:nvSpPr>
          <p:cNvPr id="5" name="Content Placeholder 2"/>
          <p:cNvSpPr>
            <a:spLocks noGrp="1"/>
          </p:cNvSpPr>
          <p:nvPr>
            <p:ph idx="1"/>
          </p:nvPr>
        </p:nvSpPr>
        <p:spPr>
          <a:xfrm>
            <a:off x="466725" y="1917290"/>
            <a:ext cx="4884018" cy="4185943"/>
          </a:xfrm>
          <a:prstGeom prst="rect">
            <a:avLst/>
          </a:prstGeom>
        </p:spPr>
        <p:txBody>
          <a:bodyPr lIns="0" tIns="228600" rIns="0" bIns="0"/>
          <a:lstStyle>
            <a:lvl1pPr marL="285750" indent="-285750">
              <a:buClr>
                <a:srgbClr val="009CDE"/>
              </a:buClr>
              <a:buFont typeface="Arial"/>
              <a:buChar char="•"/>
              <a:defRPr sz="1600">
                <a:latin typeface="Roboto" charset="0"/>
                <a:ea typeface="Roboto" charset="0"/>
                <a:cs typeface="Roboto" charset="0"/>
              </a:defRPr>
            </a:lvl1pPr>
            <a:lvl2pPr marL="742950" indent="-285750">
              <a:buClr>
                <a:srgbClr val="009CDE"/>
              </a:buClr>
              <a:buFont typeface="Arial"/>
              <a:buChar char="•"/>
              <a:defRPr sz="1600">
                <a:latin typeface="Roboto" charset="0"/>
                <a:ea typeface="Roboto" charset="0"/>
                <a:cs typeface="Roboto" charset="0"/>
              </a:defRPr>
            </a:lvl2pPr>
            <a:lvl3pPr marL="1200150" indent="-285750">
              <a:buClr>
                <a:srgbClr val="009CDE"/>
              </a:buClr>
              <a:buFont typeface="Arial"/>
              <a:buChar char="•"/>
              <a:defRPr sz="1600">
                <a:latin typeface="Roboto" charset="0"/>
                <a:ea typeface="Roboto" charset="0"/>
                <a:cs typeface="Roboto" charset="0"/>
              </a:defRPr>
            </a:lvl3pPr>
            <a:lvl4pPr marL="1657350" indent="-285750">
              <a:buClr>
                <a:srgbClr val="009CDE"/>
              </a:buClr>
              <a:buFont typeface="Arial"/>
              <a:buChar char="•"/>
              <a:defRPr sz="1600">
                <a:latin typeface="Roboto" charset="0"/>
                <a:ea typeface="Roboto" charset="0"/>
                <a:cs typeface="Roboto" charset="0"/>
              </a:defRPr>
            </a:lvl4pPr>
            <a:lvl5pPr marL="2114550" indent="-285750">
              <a:buClr>
                <a:srgbClr val="009CDE"/>
              </a:buClr>
              <a:buFont typeface="Arial"/>
              <a:buChar char="•"/>
              <a:defRPr sz="1600">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4"/>
          </p:nvPr>
        </p:nvSpPr>
        <p:spPr>
          <a:xfrm>
            <a:off x="5636830" y="1917290"/>
            <a:ext cx="4884018" cy="4185943"/>
          </a:xfrm>
          <a:prstGeom prst="rect">
            <a:avLst/>
          </a:prstGeom>
        </p:spPr>
        <p:txBody>
          <a:bodyPr lIns="0" tIns="228600" rIns="0" bIns="0"/>
          <a:lstStyle>
            <a:lvl1pPr marL="285750" indent="-285750">
              <a:buClr>
                <a:srgbClr val="009CDE"/>
              </a:buClr>
              <a:buFont typeface="Arial"/>
              <a:buChar char="•"/>
              <a:defRPr sz="1600">
                <a:latin typeface="Roboto" charset="0"/>
                <a:ea typeface="Roboto" charset="0"/>
                <a:cs typeface="Roboto" charset="0"/>
              </a:defRPr>
            </a:lvl1pPr>
            <a:lvl2pPr marL="742950" indent="-285750">
              <a:buClr>
                <a:srgbClr val="009CDE"/>
              </a:buClr>
              <a:buFont typeface="Arial"/>
              <a:buChar char="•"/>
              <a:defRPr sz="1600">
                <a:latin typeface="Roboto" charset="0"/>
                <a:ea typeface="Roboto" charset="0"/>
                <a:cs typeface="Roboto" charset="0"/>
              </a:defRPr>
            </a:lvl2pPr>
            <a:lvl3pPr marL="1200150" indent="-285750">
              <a:buClr>
                <a:srgbClr val="009CDE"/>
              </a:buClr>
              <a:buFont typeface="Arial"/>
              <a:buChar char="•"/>
              <a:defRPr sz="1600">
                <a:latin typeface="Roboto" charset="0"/>
                <a:ea typeface="Roboto" charset="0"/>
                <a:cs typeface="Roboto" charset="0"/>
              </a:defRPr>
            </a:lvl3pPr>
            <a:lvl4pPr marL="1657350" indent="-285750">
              <a:buClr>
                <a:srgbClr val="009CDE"/>
              </a:buClr>
              <a:buFont typeface="Arial"/>
              <a:buChar char="•"/>
              <a:defRPr sz="1600">
                <a:latin typeface="Roboto" charset="0"/>
                <a:ea typeface="Roboto" charset="0"/>
                <a:cs typeface="Roboto" charset="0"/>
              </a:defRPr>
            </a:lvl4pPr>
            <a:lvl5pPr marL="2114550" indent="-285750">
              <a:buClr>
                <a:srgbClr val="009CDE"/>
              </a:buClr>
              <a:buFont typeface="Arial"/>
              <a:buChar char="•"/>
              <a:defRPr sz="1600">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3"/>
          <p:cNvSpPr>
            <a:spLocks noGrp="1"/>
          </p:cNvSpPr>
          <p:nvPr>
            <p:ph type="body" sz="quarter" idx="15" hasCustomPrompt="1"/>
          </p:nvPr>
        </p:nvSpPr>
        <p:spPr>
          <a:xfrm>
            <a:off x="466725" y="646979"/>
            <a:ext cx="7697872" cy="494764"/>
          </a:xfrm>
          <a:prstGeom prst="rect">
            <a:avLst/>
          </a:prstGeom>
        </p:spPr>
        <p:txBody>
          <a:bodyPr vert="horz" lIns="0" tIns="0" rIns="0" bIns="0" anchor="t"/>
          <a:lstStyle>
            <a:lvl1pPr marL="0" indent="0">
              <a:buNone/>
              <a:defRPr sz="3600" baseline="0">
                <a:latin typeface="Roboto Slab Regular"/>
                <a:cs typeface="Roboto Slab Regular"/>
              </a:defRPr>
            </a:lvl1pPr>
          </a:lstStyle>
          <a:p>
            <a:pPr lvl="0"/>
            <a:r>
              <a:rPr lang="en-US" dirty="0"/>
              <a:t>Title of slide goes here.</a:t>
            </a:r>
          </a:p>
        </p:txBody>
      </p:sp>
    </p:spTree>
    <p:extLst>
      <p:ext uri="{BB962C8B-B14F-4D97-AF65-F5344CB8AC3E}">
        <p14:creationId xmlns:p14="http://schemas.microsoft.com/office/powerpoint/2010/main" val="530274215"/>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Title Slide — No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F833836-549F-F94D-8DBC-E32F9A0F8B47}"/>
              </a:ext>
            </a:extLst>
          </p:cNvPr>
          <p:cNvPicPr>
            <a:picLocks noChangeAspect="1"/>
          </p:cNvPicPr>
          <p:nvPr userDrawn="1"/>
        </p:nvPicPr>
        <p:blipFill>
          <a:blip r:embed="rId2"/>
          <a:stretch>
            <a:fillRect/>
          </a:stretch>
        </p:blipFill>
        <p:spPr>
          <a:xfrm>
            <a:off x="0" y="0"/>
            <a:ext cx="12187065" cy="6858000"/>
          </a:xfrm>
          <a:prstGeom prst="rect">
            <a:avLst/>
          </a:prstGeom>
        </p:spPr>
      </p:pic>
      <p:sp>
        <p:nvSpPr>
          <p:cNvPr id="8" name="Title 7"/>
          <p:cNvSpPr>
            <a:spLocks noGrp="1"/>
          </p:cNvSpPr>
          <p:nvPr>
            <p:ph type="title" hasCustomPrompt="1"/>
          </p:nvPr>
        </p:nvSpPr>
        <p:spPr>
          <a:xfrm>
            <a:off x="1308857" y="2040822"/>
            <a:ext cx="4001193" cy="1301895"/>
          </a:xfrm>
          <a:prstGeom prst="rect">
            <a:avLst/>
          </a:prstGeom>
        </p:spPr>
        <p:txBody>
          <a:bodyPr wrap="square" lIns="0" tIns="137160" rIns="0" bIns="0" anchor="t" anchorCtr="0">
            <a:spAutoFit/>
          </a:bodyPr>
          <a:lstStyle>
            <a:lvl1pPr>
              <a:defRPr sz="4200">
                <a:solidFill>
                  <a:schemeClr val="bg1"/>
                </a:solidFill>
                <a:latin typeface="Roboto Slab" charset="0"/>
                <a:ea typeface="Roboto Slab" charset="0"/>
                <a:cs typeface="Roboto Slab" charset="0"/>
              </a:defRPr>
            </a:lvl1pPr>
          </a:lstStyle>
          <a:p>
            <a:r>
              <a:rPr lang="en-US" dirty="0"/>
              <a:t>Divider, call-out, etc.</a:t>
            </a: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1309084" y="3347862"/>
            <a:ext cx="4001193" cy="784830"/>
          </a:xfrm>
          <a:prstGeom prst="rect">
            <a:avLst/>
          </a:prstGeom>
        </p:spPr>
        <p:txBody>
          <a:bodyPr wrap="square" lIns="0" tIns="228600" rIns="0" bIns="0">
            <a:spAutoFit/>
          </a:bodyPr>
          <a:lstStyle>
            <a:lvl1pPr marL="0" indent="0">
              <a:lnSpc>
                <a:spcPct val="100000"/>
              </a:lnSpc>
              <a:buNone/>
              <a:defRPr sz="1800" b="1" normalizeH="0" baseline="0">
                <a:solidFill>
                  <a:schemeClr val="bg1"/>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goes here — align top of subtitle box with bottom of title box.</a:t>
            </a:r>
          </a:p>
        </p:txBody>
      </p:sp>
      <p:sp>
        <p:nvSpPr>
          <p:cNvPr id="9" name="Rectangle 8"/>
          <p:cNvSpPr/>
          <p:nvPr userDrawn="1"/>
        </p:nvSpPr>
        <p:spPr>
          <a:xfrm>
            <a:off x="1308857" y="1923691"/>
            <a:ext cx="4001193"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7157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A3446-D66F-45D3-920D-BEE4BE265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4EEA1A-B69B-4308-8896-E536BC04253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A802C3-8C29-4159-B39E-9A950B1C5523}"/>
              </a:ext>
            </a:extLst>
          </p:cNvPr>
          <p:cNvSpPr>
            <a:spLocks noGrp="1"/>
          </p:cNvSpPr>
          <p:nvPr>
            <p:ph type="dt" sz="half" idx="10"/>
          </p:nvPr>
        </p:nvSpPr>
        <p:spPr/>
        <p:txBody>
          <a:bodyPr/>
          <a:lstStyle/>
          <a:p>
            <a:fld id="{2850E670-3F78-4011-87CC-79E54F9271E8}" type="datetimeFigureOut">
              <a:rPr lang="en-US" smtClean="0"/>
              <a:t>5/12/2020</a:t>
            </a:fld>
            <a:endParaRPr lang="en-US" dirty="0"/>
          </a:p>
        </p:txBody>
      </p:sp>
      <p:sp>
        <p:nvSpPr>
          <p:cNvPr id="5" name="Footer Placeholder 4">
            <a:extLst>
              <a:ext uri="{FF2B5EF4-FFF2-40B4-BE49-F238E27FC236}">
                <a16:creationId xmlns:a16="http://schemas.microsoft.com/office/drawing/2014/main" id="{6DB926FA-9A7B-42D8-8B52-9F1DBF3C4F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F5CD13-599B-4579-AD31-16C913B2FF81}"/>
              </a:ext>
            </a:extLst>
          </p:cNvPr>
          <p:cNvSpPr>
            <a:spLocks noGrp="1"/>
          </p:cNvSpPr>
          <p:nvPr>
            <p:ph type="sldNum" sz="quarter" idx="12"/>
          </p:nvPr>
        </p:nvSpPr>
        <p:spPr/>
        <p:txBody>
          <a:bodyPr/>
          <a:lstStyle/>
          <a:p>
            <a:fld id="{EB0918CD-7C29-45DD-966D-684630A35CB6}" type="slidenum">
              <a:rPr lang="en-US" smtClean="0"/>
              <a:t>‹#›</a:t>
            </a:fld>
            <a:endParaRPr lang="en-US" dirty="0"/>
          </a:p>
        </p:txBody>
      </p:sp>
    </p:spTree>
    <p:extLst>
      <p:ext uri="{BB962C8B-B14F-4D97-AF65-F5344CB8AC3E}">
        <p14:creationId xmlns:p14="http://schemas.microsoft.com/office/powerpoint/2010/main" val="405808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CED8-3385-4220-8B92-0D83AF3AFA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E1E58E-6DEC-4569-9DF6-9E9D921144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263053-02DD-4B3A-9525-8BCB9E108416}"/>
              </a:ext>
            </a:extLst>
          </p:cNvPr>
          <p:cNvSpPr>
            <a:spLocks noGrp="1"/>
          </p:cNvSpPr>
          <p:nvPr>
            <p:ph type="dt" sz="half" idx="10"/>
          </p:nvPr>
        </p:nvSpPr>
        <p:spPr/>
        <p:txBody>
          <a:bodyPr/>
          <a:lstStyle/>
          <a:p>
            <a:fld id="{2850E670-3F78-4011-87CC-79E54F9271E8}" type="datetimeFigureOut">
              <a:rPr lang="en-US" smtClean="0"/>
              <a:t>5/12/2020</a:t>
            </a:fld>
            <a:endParaRPr lang="en-US" dirty="0"/>
          </a:p>
        </p:txBody>
      </p:sp>
      <p:sp>
        <p:nvSpPr>
          <p:cNvPr id="5" name="Footer Placeholder 4">
            <a:extLst>
              <a:ext uri="{FF2B5EF4-FFF2-40B4-BE49-F238E27FC236}">
                <a16:creationId xmlns:a16="http://schemas.microsoft.com/office/drawing/2014/main" id="{9DBDDF37-E6CA-4B4C-B299-ED8E233467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167119-BB1C-4C79-8A18-1EB7B7418F0E}"/>
              </a:ext>
            </a:extLst>
          </p:cNvPr>
          <p:cNvSpPr>
            <a:spLocks noGrp="1"/>
          </p:cNvSpPr>
          <p:nvPr>
            <p:ph type="sldNum" sz="quarter" idx="12"/>
          </p:nvPr>
        </p:nvSpPr>
        <p:spPr/>
        <p:txBody>
          <a:bodyPr/>
          <a:lstStyle/>
          <a:p>
            <a:fld id="{EB0918CD-7C29-45DD-966D-684630A35CB6}" type="slidenum">
              <a:rPr lang="en-US" smtClean="0"/>
              <a:t>‹#›</a:t>
            </a:fld>
            <a:endParaRPr lang="en-US" dirty="0"/>
          </a:p>
        </p:txBody>
      </p:sp>
    </p:spTree>
    <p:extLst>
      <p:ext uri="{BB962C8B-B14F-4D97-AF65-F5344CB8AC3E}">
        <p14:creationId xmlns:p14="http://schemas.microsoft.com/office/powerpoint/2010/main" val="422068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7E88-410E-43BC-A07F-C61452013D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1C3C3D-0C01-4344-B741-7790AC8E99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3C538A-B710-41CB-8D9E-243EB95B9ED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2FFF3E-2C08-4E20-BFC3-272C1BE58017}"/>
              </a:ext>
            </a:extLst>
          </p:cNvPr>
          <p:cNvSpPr>
            <a:spLocks noGrp="1"/>
          </p:cNvSpPr>
          <p:nvPr>
            <p:ph type="dt" sz="half" idx="10"/>
          </p:nvPr>
        </p:nvSpPr>
        <p:spPr/>
        <p:txBody>
          <a:bodyPr/>
          <a:lstStyle/>
          <a:p>
            <a:fld id="{2850E670-3F78-4011-87CC-79E54F9271E8}" type="datetimeFigureOut">
              <a:rPr lang="en-US" smtClean="0"/>
              <a:t>5/12/2020</a:t>
            </a:fld>
            <a:endParaRPr lang="en-US" dirty="0"/>
          </a:p>
        </p:txBody>
      </p:sp>
      <p:sp>
        <p:nvSpPr>
          <p:cNvPr id="6" name="Footer Placeholder 5">
            <a:extLst>
              <a:ext uri="{FF2B5EF4-FFF2-40B4-BE49-F238E27FC236}">
                <a16:creationId xmlns:a16="http://schemas.microsoft.com/office/drawing/2014/main" id="{C5E4BFA7-C0A0-4748-BEF1-B39E8F5569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5117E1C-A4D1-455B-9B77-A40500D7BC41}"/>
              </a:ext>
            </a:extLst>
          </p:cNvPr>
          <p:cNvSpPr>
            <a:spLocks noGrp="1"/>
          </p:cNvSpPr>
          <p:nvPr>
            <p:ph type="sldNum" sz="quarter" idx="12"/>
          </p:nvPr>
        </p:nvSpPr>
        <p:spPr/>
        <p:txBody>
          <a:bodyPr/>
          <a:lstStyle/>
          <a:p>
            <a:fld id="{EB0918CD-7C29-45DD-966D-684630A35CB6}" type="slidenum">
              <a:rPr lang="en-US" smtClean="0"/>
              <a:t>‹#›</a:t>
            </a:fld>
            <a:endParaRPr lang="en-US" dirty="0"/>
          </a:p>
        </p:txBody>
      </p:sp>
    </p:spTree>
    <p:extLst>
      <p:ext uri="{BB962C8B-B14F-4D97-AF65-F5344CB8AC3E}">
        <p14:creationId xmlns:p14="http://schemas.microsoft.com/office/powerpoint/2010/main" val="3521367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C7EF-CFAE-4C37-B7CB-5231ADC84A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6D011F-ADA6-4F8C-B4E1-85BFD22730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D2F44A3-8CD3-4B7B-A139-2639893729B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62E945-CF0D-4A61-9E2B-0302FF7C2F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B90878-8F5C-4878-991B-E2BFE835E0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75B978-BAC8-4127-90BE-1E83E6F455BC}"/>
              </a:ext>
            </a:extLst>
          </p:cNvPr>
          <p:cNvSpPr>
            <a:spLocks noGrp="1"/>
          </p:cNvSpPr>
          <p:nvPr>
            <p:ph type="dt" sz="half" idx="10"/>
          </p:nvPr>
        </p:nvSpPr>
        <p:spPr/>
        <p:txBody>
          <a:bodyPr/>
          <a:lstStyle/>
          <a:p>
            <a:fld id="{2850E670-3F78-4011-87CC-79E54F9271E8}" type="datetimeFigureOut">
              <a:rPr lang="en-US" smtClean="0"/>
              <a:t>5/12/2020</a:t>
            </a:fld>
            <a:endParaRPr lang="en-US" dirty="0"/>
          </a:p>
        </p:txBody>
      </p:sp>
      <p:sp>
        <p:nvSpPr>
          <p:cNvPr id="8" name="Footer Placeholder 7">
            <a:extLst>
              <a:ext uri="{FF2B5EF4-FFF2-40B4-BE49-F238E27FC236}">
                <a16:creationId xmlns:a16="http://schemas.microsoft.com/office/drawing/2014/main" id="{77335DF9-7E7E-43B1-8A70-63D50201E36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23BE16D-4125-4441-B571-56CB620C16B3}"/>
              </a:ext>
            </a:extLst>
          </p:cNvPr>
          <p:cNvSpPr>
            <a:spLocks noGrp="1"/>
          </p:cNvSpPr>
          <p:nvPr>
            <p:ph type="sldNum" sz="quarter" idx="12"/>
          </p:nvPr>
        </p:nvSpPr>
        <p:spPr/>
        <p:txBody>
          <a:bodyPr/>
          <a:lstStyle/>
          <a:p>
            <a:fld id="{EB0918CD-7C29-45DD-966D-684630A35CB6}" type="slidenum">
              <a:rPr lang="en-US" smtClean="0"/>
              <a:t>‹#›</a:t>
            </a:fld>
            <a:endParaRPr lang="en-US" dirty="0"/>
          </a:p>
        </p:txBody>
      </p:sp>
    </p:spTree>
    <p:extLst>
      <p:ext uri="{BB962C8B-B14F-4D97-AF65-F5344CB8AC3E}">
        <p14:creationId xmlns:p14="http://schemas.microsoft.com/office/powerpoint/2010/main" val="2926345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4E601-1BF4-449A-A8BA-18EE89F321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0029AB-172E-4DE6-B215-45F786954995}"/>
              </a:ext>
            </a:extLst>
          </p:cNvPr>
          <p:cNvSpPr>
            <a:spLocks noGrp="1"/>
          </p:cNvSpPr>
          <p:nvPr>
            <p:ph type="dt" sz="half" idx="10"/>
          </p:nvPr>
        </p:nvSpPr>
        <p:spPr/>
        <p:txBody>
          <a:bodyPr/>
          <a:lstStyle/>
          <a:p>
            <a:fld id="{2850E670-3F78-4011-87CC-79E54F9271E8}" type="datetimeFigureOut">
              <a:rPr lang="en-US" smtClean="0"/>
              <a:t>5/12/2020</a:t>
            </a:fld>
            <a:endParaRPr lang="en-US" dirty="0"/>
          </a:p>
        </p:txBody>
      </p:sp>
      <p:sp>
        <p:nvSpPr>
          <p:cNvPr id="4" name="Footer Placeholder 3">
            <a:extLst>
              <a:ext uri="{FF2B5EF4-FFF2-40B4-BE49-F238E27FC236}">
                <a16:creationId xmlns:a16="http://schemas.microsoft.com/office/drawing/2014/main" id="{A2292151-7308-4558-AC57-18C68B79B58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36075D8-ACAC-48B1-848D-1AA8EDE2EC48}"/>
              </a:ext>
            </a:extLst>
          </p:cNvPr>
          <p:cNvSpPr>
            <a:spLocks noGrp="1"/>
          </p:cNvSpPr>
          <p:nvPr>
            <p:ph type="sldNum" sz="quarter" idx="12"/>
          </p:nvPr>
        </p:nvSpPr>
        <p:spPr/>
        <p:txBody>
          <a:bodyPr/>
          <a:lstStyle/>
          <a:p>
            <a:fld id="{EB0918CD-7C29-45DD-966D-684630A35CB6}" type="slidenum">
              <a:rPr lang="en-US" smtClean="0"/>
              <a:t>‹#›</a:t>
            </a:fld>
            <a:endParaRPr lang="en-US" dirty="0"/>
          </a:p>
        </p:txBody>
      </p:sp>
    </p:spTree>
    <p:extLst>
      <p:ext uri="{BB962C8B-B14F-4D97-AF65-F5344CB8AC3E}">
        <p14:creationId xmlns:p14="http://schemas.microsoft.com/office/powerpoint/2010/main" val="151641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1AB61E-F740-405B-8368-03C37A992395}"/>
              </a:ext>
            </a:extLst>
          </p:cNvPr>
          <p:cNvSpPr>
            <a:spLocks noGrp="1"/>
          </p:cNvSpPr>
          <p:nvPr>
            <p:ph type="dt" sz="half" idx="10"/>
          </p:nvPr>
        </p:nvSpPr>
        <p:spPr/>
        <p:txBody>
          <a:bodyPr/>
          <a:lstStyle/>
          <a:p>
            <a:fld id="{2850E670-3F78-4011-87CC-79E54F9271E8}" type="datetimeFigureOut">
              <a:rPr lang="en-US" smtClean="0"/>
              <a:t>5/12/2020</a:t>
            </a:fld>
            <a:endParaRPr lang="en-US" dirty="0"/>
          </a:p>
        </p:txBody>
      </p:sp>
      <p:sp>
        <p:nvSpPr>
          <p:cNvPr id="3" name="Footer Placeholder 2">
            <a:extLst>
              <a:ext uri="{FF2B5EF4-FFF2-40B4-BE49-F238E27FC236}">
                <a16:creationId xmlns:a16="http://schemas.microsoft.com/office/drawing/2014/main" id="{9B330E05-D006-4DD5-AEBF-5EC7D5AEEDD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FAFBBCE-7F12-4B0E-A48C-71FF5C13658E}"/>
              </a:ext>
            </a:extLst>
          </p:cNvPr>
          <p:cNvSpPr>
            <a:spLocks noGrp="1"/>
          </p:cNvSpPr>
          <p:nvPr>
            <p:ph type="sldNum" sz="quarter" idx="12"/>
          </p:nvPr>
        </p:nvSpPr>
        <p:spPr/>
        <p:txBody>
          <a:bodyPr/>
          <a:lstStyle/>
          <a:p>
            <a:fld id="{EB0918CD-7C29-45DD-966D-684630A35CB6}" type="slidenum">
              <a:rPr lang="en-US" smtClean="0"/>
              <a:t>‹#›</a:t>
            </a:fld>
            <a:endParaRPr lang="en-US" dirty="0"/>
          </a:p>
        </p:txBody>
      </p:sp>
    </p:spTree>
    <p:extLst>
      <p:ext uri="{BB962C8B-B14F-4D97-AF65-F5344CB8AC3E}">
        <p14:creationId xmlns:p14="http://schemas.microsoft.com/office/powerpoint/2010/main" val="353335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044D-C027-4B22-AEC1-56B597B4CE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9B0315-CE69-4AB1-AB2B-561A7DF7FF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1B04C6-65B6-4F5F-8916-D3A60F1633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BA633C-7883-44C9-BE5E-03B9443917FE}"/>
              </a:ext>
            </a:extLst>
          </p:cNvPr>
          <p:cNvSpPr>
            <a:spLocks noGrp="1"/>
          </p:cNvSpPr>
          <p:nvPr>
            <p:ph type="dt" sz="half" idx="10"/>
          </p:nvPr>
        </p:nvSpPr>
        <p:spPr/>
        <p:txBody>
          <a:bodyPr/>
          <a:lstStyle/>
          <a:p>
            <a:fld id="{2850E670-3F78-4011-87CC-79E54F9271E8}" type="datetimeFigureOut">
              <a:rPr lang="en-US" smtClean="0"/>
              <a:t>5/12/2020</a:t>
            </a:fld>
            <a:endParaRPr lang="en-US" dirty="0"/>
          </a:p>
        </p:txBody>
      </p:sp>
      <p:sp>
        <p:nvSpPr>
          <p:cNvPr id="6" name="Footer Placeholder 5">
            <a:extLst>
              <a:ext uri="{FF2B5EF4-FFF2-40B4-BE49-F238E27FC236}">
                <a16:creationId xmlns:a16="http://schemas.microsoft.com/office/drawing/2014/main" id="{79B4DF90-5126-4676-8DD3-DC521AF558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143F66-0D94-4A09-8802-FF629D775541}"/>
              </a:ext>
            </a:extLst>
          </p:cNvPr>
          <p:cNvSpPr>
            <a:spLocks noGrp="1"/>
          </p:cNvSpPr>
          <p:nvPr>
            <p:ph type="sldNum" sz="quarter" idx="12"/>
          </p:nvPr>
        </p:nvSpPr>
        <p:spPr/>
        <p:txBody>
          <a:bodyPr/>
          <a:lstStyle/>
          <a:p>
            <a:fld id="{EB0918CD-7C29-45DD-966D-684630A35CB6}" type="slidenum">
              <a:rPr lang="en-US" smtClean="0"/>
              <a:t>‹#›</a:t>
            </a:fld>
            <a:endParaRPr lang="en-US" dirty="0"/>
          </a:p>
        </p:txBody>
      </p:sp>
    </p:spTree>
    <p:extLst>
      <p:ext uri="{BB962C8B-B14F-4D97-AF65-F5344CB8AC3E}">
        <p14:creationId xmlns:p14="http://schemas.microsoft.com/office/powerpoint/2010/main" val="1070939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FC42-8888-49A3-AE34-A6E99368FE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AA82E9-9470-4095-AC4A-956FF0E4E6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30148AD-6F06-4044-AE62-F4C722B690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26EAFF-375A-4A3C-9756-BC75D7313DDD}"/>
              </a:ext>
            </a:extLst>
          </p:cNvPr>
          <p:cNvSpPr>
            <a:spLocks noGrp="1"/>
          </p:cNvSpPr>
          <p:nvPr>
            <p:ph type="dt" sz="half" idx="10"/>
          </p:nvPr>
        </p:nvSpPr>
        <p:spPr/>
        <p:txBody>
          <a:bodyPr/>
          <a:lstStyle/>
          <a:p>
            <a:fld id="{2850E670-3F78-4011-87CC-79E54F9271E8}" type="datetimeFigureOut">
              <a:rPr lang="en-US" smtClean="0"/>
              <a:t>5/12/2020</a:t>
            </a:fld>
            <a:endParaRPr lang="en-US" dirty="0"/>
          </a:p>
        </p:txBody>
      </p:sp>
      <p:sp>
        <p:nvSpPr>
          <p:cNvPr id="6" name="Footer Placeholder 5">
            <a:extLst>
              <a:ext uri="{FF2B5EF4-FFF2-40B4-BE49-F238E27FC236}">
                <a16:creationId xmlns:a16="http://schemas.microsoft.com/office/drawing/2014/main" id="{16489699-A05C-4C3F-8195-E13F5B6DC5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5548DA-9A23-4A46-AA38-EA6E7ED30CA1}"/>
              </a:ext>
            </a:extLst>
          </p:cNvPr>
          <p:cNvSpPr>
            <a:spLocks noGrp="1"/>
          </p:cNvSpPr>
          <p:nvPr>
            <p:ph type="sldNum" sz="quarter" idx="12"/>
          </p:nvPr>
        </p:nvSpPr>
        <p:spPr/>
        <p:txBody>
          <a:bodyPr/>
          <a:lstStyle/>
          <a:p>
            <a:fld id="{EB0918CD-7C29-45DD-966D-684630A35CB6}" type="slidenum">
              <a:rPr lang="en-US" smtClean="0"/>
              <a:t>‹#›</a:t>
            </a:fld>
            <a:endParaRPr lang="en-US" dirty="0"/>
          </a:p>
        </p:txBody>
      </p:sp>
    </p:spTree>
    <p:extLst>
      <p:ext uri="{BB962C8B-B14F-4D97-AF65-F5344CB8AC3E}">
        <p14:creationId xmlns:p14="http://schemas.microsoft.com/office/powerpoint/2010/main" val="3343021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B5097A-8440-494B-8F1D-DE2415258D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04B6F3-57B0-46C7-AA7C-B61D96D396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B47FB-3EF8-44AA-B4E5-0D7F3CA431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0E670-3F78-4011-87CC-79E54F9271E8}" type="datetimeFigureOut">
              <a:rPr lang="en-US" smtClean="0"/>
              <a:t>5/12/2020</a:t>
            </a:fld>
            <a:endParaRPr lang="en-US" dirty="0"/>
          </a:p>
        </p:txBody>
      </p:sp>
      <p:sp>
        <p:nvSpPr>
          <p:cNvPr id="5" name="Footer Placeholder 4">
            <a:extLst>
              <a:ext uri="{FF2B5EF4-FFF2-40B4-BE49-F238E27FC236}">
                <a16:creationId xmlns:a16="http://schemas.microsoft.com/office/drawing/2014/main" id="{18CF7125-6A2D-4BB8-A528-0333E3B4D8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498F586-C29D-4CED-851D-1E84C820A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918CD-7C29-45DD-966D-684630A35CB6}" type="slidenum">
              <a:rPr lang="en-US" smtClean="0"/>
              <a:t>‹#›</a:t>
            </a:fld>
            <a:endParaRPr lang="en-US" dirty="0"/>
          </a:p>
        </p:txBody>
      </p:sp>
    </p:spTree>
    <p:extLst>
      <p:ext uri="{BB962C8B-B14F-4D97-AF65-F5344CB8AC3E}">
        <p14:creationId xmlns:p14="http://schemas.microsoft.com/office/powerpoint/2010/main" val="2065686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notesSlide" Target="../notesSlides/notesSlide9.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image" Target="../media/image8.jpe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jpeg"/><Relationship Id="rId15" Type="http://schemas.openxmlformats.org/officeDocument/2006/relationships/image" Target="../media/image17.jpe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122" y="1939119"/>
            <a:ext cx="4826395" cy="1911292"/>
          </a:xfrm>
        </p:spPr>
        <p:txBody>
          <a:bodyPr/>
          <a:lstStyle/>
          <a:p>
            <a:r>
              <a:rPr lang="zh-CN" altLang="en-US" sz="3200" b="1" dirty="0">
                <a:latin typeface="SimSun" panose="02010600030101010101" pitchFamily="2" charset="-122"/>
                <a:ea typeface="SimSun" panose="02010600030101010101" pitchFamily="2" charset="-122"/>
              </a:rPr>
              <a:t>美国大学理事会</a:t>
            </a:r>
            <a:br>
              <a:rPr lang="en-US" altLang="zh-CN" sz="3200" b="1" dirty="0">
                <a:latin typeface="SimSun" panose="02010600030101010101" pitchFamily="2" charset="-122"/>
                <a:ea typeface="SimSun" panose="02010600030101010101" pitchFamily="2" charset="-122"/>
              </a:rPr>
            </a:br>
            <a:r>
              <a:rPr lang="zh-CN" altLang="en-US" sz="3200" b="1" dirty="0">
                <a:latin typeface="SimSun" panose="02010600030101010101" pitchFamily="2" charset="-122"/>
                <a:ea typeface="SimSun" panose="02010600030101010101" pitchFamily="2" charset="-122"/>
              </a:rPr>
              <a:t>与中国的项目与合作</a:t>
            </a:r>
            <a:br>
              <a:rPr lang="en-US" altLang="zh-CN" sz="3200" b="1" dirty="0">
                <a:latin typeface="Roboto Slab" pitchFamily="2" charset="0"/>
                <a:ea typeface="Roboto Slab" pitchFamily="2" charset="0"/>
              </a:rPr>
            </a:br>
            <a:r>
              <a:rPr lang="en-US" sz="3200" b="1" dirty="0">
                <a:latin typeface="Roboto Slab" pitchFamily="2" charset="0"/>
                <a:ea typeface="Roboto Slab" pitchFamily="2" charset="0"/>
              </a:rPr>
              <a:t>College Board</a:t>
            </a:r>
            <a:r>
              <a:rPr lang="zh-CN" altLang="en-US" sz="3200" b="1" dirty="0">
                <a:latin typeface="Roboto Slab" pitchFamily="2" charset="0"/>
              </a:rPr>
              <a:t> </a:t>
            </a:r>
            <a:r>
              <a:rPr lang="en-US" altLang="zh-CN" sz="3200" b="1" dirty="0">
                <a:latin typeface="Roboto Slab" pitchFamily="2" charset="0"/>
                <a:ea typeface="Roboto Slab" pitchFamily="2" charset="0"/>
              </a:rPr>
              <a:t>&amp; the</a:t>
            </a:r>
            <a:br>
              <a:rPr lang="en-US" altLang="zh-CN" sz="3200" b="1" dirty="0">
                <a:latin typeface="Roboto Slab" pitchFamily="2" charset="0"/>
                <a:ea typeface="Roboto Slab" pitchFamily="2" charset="0"/>
              </a:rPr>
            </a:br>
            <a:r>
              <a:rPr lang="en-US" altLang="zh-CN" sz="3200" b="1" dirty="0">
                <a:latin typeface="Roboto Slab" pitchFamily="2" charset="0"/>
                <a:ea typeface="Roboto Slab" pitchFamily="2" charset="0"/>
              </a:rPr>
              <a:t>AP Program in China</a:t>
            </a:r>
            <a:endParaRPr lang="en-US" sz="1600" b="1" dirty="0">
              <a:latin typeface="Roboto Slab" pitchFamily="2" charset="0"/>
              <a:ea typeface="Roboto Slab" pitchFamily="2" charset="0"/>
            </a:endParaRPr>
          </a:p>
        </p:txBody>
      </p:sp>
      <p:sp>
        <p:nvSpPr>
          <p:cNvPr id="4" name="Text Placeholder 3"/>
          <p:cNvSpPr>
            <a:spLocks noGrp="1"/>
          </p:cNvSpPr>
          <p:nvPr>
            <p:ph type="body" sz="quarter" idx="12"/>
          </p:nvPr>
        </p:nvSpPr>
        <p:spPr>
          <a:xfrm>
            <a:off x="1444122" y="4117636"/>
            <a:ext cx="4171589" cy="1497099"/>
          </a:xfrm>
        </p:spPr>
        <p:txBody>
          <a:bodyPr/>
          <a:lstStyle/>
          <a:p>
            <a:r>
              <a:rPr lang="zh-CN" altLang="en-US" sz="2400" dirty="0">
                <a:latin typeface="SimSun" panose="02010600030101010101" pitchFamily="2" charset="-122"/>
                <a:ea typeface="SimSun" panose="02010600030101010101" pitchFamily="2" charset="-122"/>
              </a:rPr>
              <a:t>林涛</a:t>
            </a:r>
            <a:endParaRPr lang="en-US" altLang="zh-CN" sz="2400" dirty="0">
              <a:latin typeface="SimSun" panose="02010600030101010101" pitchFamily="2" charset="-122"/>
              <a:ea typeface="SimSun" panose="02010600030101010101" pitchFamily="2" charset="-122"/>
            </a:endParaRPr>
          </a:p>
          <a:p>
            <a:r>
              <a:rPr lang="zh-CN" altLang="en-US" sz="2400" dirty="0">
                <a:latin typeface="SimSun" panose="02010600030101010101" pitchFamily="2" charset="-122"/>
                <a:ea typeface="SimSun" panose="02010600030101010101" pitchFamily="2" charset="-122"/>
              </a:rPr>
              <a:t>东亚及太平洋地区高级总监</a:t>
            </a:r>
            <a:endParaRPr lang="en-US" altLang="zh-CN" sz="2400" dirty="0">
              <a:latin typeface="SimSun" panose="02010600030101010101" pitchFamily="2" charset="-122"/>
              <a:ea typeface="SimSun" panose="02010600030101010101" pitchFamily="2" charset="-122"/>
            </a:endParaRPr>
          </a:p>
          <a:p>
            <a:endParaRPr lang="en-US" altLang="zh-CN" sz="1050" dirty="0"/>
          </a:p>
          <a:p>
            <a:r>
              <a:rPr lang="en-US" altLang="zh-CN" sz="1800" dirty="0"/>
              <a:t>2019</a:t>
            </a:r>
            <a:r>
              <a:rPr lang="zh-CN" altLang="en-US" sz="1800" dirty="0"/>
              <a:t>年</a:t>
            </a:r>
            <a:r>
              <a:rPr lang="en-US" altLang="zh-CN" sz="1800" dirty="0"/>
              <a:t>5</a:t>
            </a:r>
            <a:r>
              <a:rPr lang="zh-CN" altLang="en-US" sz="1800" dirty="0"/>
              <a:t>月</a:t>
            </a:r>
            <a:endParaRPr lang="en-US" altLang="zh-CN" sz="1800" dirty="0"/>
          </a:p>
        </p:txBody>
      </p:sp>
    </p:spTree>
    <p:extLst>
      <p:ext uri="{BB962C8B-B14F-4D97-AF65-F5344CB8AC3E}">
        <p14:creationId xmlns:p14="http://schemas.microsoft.com/office/powerpoint/2010/main" val="27224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righam young.png">
            <a:extLst>
              <a:ext uri="{FF2B5EF4-FFF2-40B4-BE49-F238E27FC236}">
                <a16:creationId xmlns:a16="http://schemas.microsoft.com/office/drawing/2014/main" id="{F52207BA-9290-4350-9640-882665C50B55}"/>
              </a:ext>
            </a:extLst>
          </p:cNvPr>
          <p:cNvPicPr>
            <a:picLocks noChangeAspect="1"/>
          </p:cNvPicPr>
          <p:nvPr/>
        </p:nvPicPr>
        <p:blipFill>
          <a:blip r:embed="rId3" cstate="print"/>
          <a:srcRect/>
          <a:stretch>
            <a:fillRect/>
          </a:stretch>
        </p:blipFill>
        <p:spPr bwMode="auto">
          <a:xfrm>
            <a:off x="508984" y="2408166"/>
            <a:ext cx="1027112" cy="1027112"/>
          </a:xfrm>
          <a:prstGeom prst="rect">
            <a:avLst/>
          </a:prstGeom>
          <a:noFill/>
          <a:ln w="9525">
            <a:noFill/>
            <a:miter lim="800000"/>
            <a:headEnd/>
            <a:tailEnd/>
          </a:ln>
        </p:spPr>
      </p:pic>
      <p:pic>
        <p:nvPicPr>
          <p:cNvPr id="11" name="Picture 10" descr="Duke_University_Logo.png">
            <a:extLst>
              <a:ext uri="{FF2B5EF4-FFF2-40B4-BE49-F238E27FC236}">
                <a16:creationId xmlns:a16="http://schemas.microsoft.com/office/drawing/2014/main" id="{4F5736C4-14DE-4577-B5E6-C77D5A467803}"/>
              </a:ext>
            </a:extLst>
          </p:cNvPr>
          <p:cNvPicPr>
            <a:picLocks noChangeAspect="1"/>
          </p:cNvPicPr>
          <p:nvPr/>
        </p:nvPicPr>
        <p:blipFill>
          <a:blip r:embed="rId4" cstate="print"/>
          <a:srcRect/>
          <a:stretch>
            <a:fillRect/>
          </a:stretch>
        </p:blipFill>
        <p:spPr bwMode="auto">
          <a:xfrm>
            <a:off x="9804589" y="3719441"/>
            <a:ext cx="874712" cy="377825"/>
          </a:xfrm>
          <a:prstGeom prst="rect">
            <a:avLst/>
          </a:prstGeom>
          <a:noFill/>
          <a:ln w="9525">
            <a:noFill/>
            <a:miter lim="800000"/>
            <a:headEnd/>
            <a:tailEnd/>
          </a:ln>
        </p:spPr>
      </p:pic>
      <p:pic>
        <p:nvPicPr>
          <p:cNvPr id="12" name="Picture 11" descr="GrinnellCollege.jpg">
            <a:extLst>
              <a:ext uri="{FF2B5EF4-FFF2-40B4-BE49-F238E27FC236}">
                <a16:creationId xmlns:a16="http://schemas.microsoft.com/office/drawing/2014/main" id="{861E4488-58EB-4CDE-BD0E-B1F48D5F51CB}"/>
              </a:ext>
            </a:extLst>
          </p:cNvPr>
          <p:cNvPicPr>
            <a:picLocks noChangeAspect="1"/>
          </p:cNvPicPr>
          <p:nvPr/>
        </p:nvPicPr>
        <p:blipFill>
          <a:blip r:embed="rId5" cstate="print"/>
          <a:srcRect/>
          <a:stretch>
            <a:fillRect/>
          </a:stretch>
        </p:blipFill>
        <p:spPr bwMode="auto">
          <a:xfrm>
            <a:off x="4538059" y="2303391"/>
            <a:ext cx="1001712" cy="857250"/>
          </a:xfrm>
          <a:prstGeom prst="rect">
            <a:avLst/>
          </a:prstGeom>
          <a:noFill/>
          <a:ln w="9525">
            <a:noFill/>
            <a:miter lim="800000"/>
            <a:headEnd/>
            <a:tailEnd/>
          </a:ln>
        </p:spPr>
      </p:pic>
      <p:pic>
        <p:nvPicPr>
          <p:cNvPr id="13" name="Picture 12" descr="harvard_logo.jpg">
            <a:extLst>
              <a:ext uri="{FF2B5EF4-FFF2-40B4-BE49-F238E27FC236}">
                <a16:creationId xmlns:a16="http://schemas.microsoft.com/office/drawing/2014/main" id="{BE7A7689-746D-4F4B-BB01-063C9C800756}"/>
              </a:ext>
            </a:extLst>
          </p:cNvPr>
          <p:cNvPicPr>
            <a:picLocks noChangeAspect="1"/>
          </p:cNvPicPr>
          <p:nvPr/>
        </p:nvPicPr>
        <p:blipFill>
          <a:blip r:embed="rId6" cstate="print"/>
          <a:srcRect/>
          <a:stretch>
            <a:fillRect/>
          </a:stretch>
        </p:blipFill>
        <p:spPr bwMode="auto">
          <a:xfrm>
            <a:off x="7692421" y="2373241"/>
            <a:ext cx="1200150" cy="1104900"/>
          </a:xfrm>
          <a:prstGeom prst="rect">
            <a:avLst/>
          </a:prstGeom>
          <a:noFill/>
          <a:ln w="9525">
            <a:noFill/>
            <a:miter lim="800000"/>
            <a:headEnd/>
            <a:tailEnd/>
          </a:ln>
        </p:spPr>
      </p:pic>
      <p:pic>
        <p:nvPicPr>
          <p:cNvPr id="14" name="Picture 13" descr="middlebury_logo_new.gif">
            <a:extLst>
              <a:ext uri="{FF2B5EF4-FFF2-40B4-BE49-F238E27FC236}">
                <a16:creationId xmlns:a16="http://schemas.microsoft.com/office/drawing/2014/main" id="{A73BBD81-3D5C-4DE2-A0C8-863FF4859499}"/>
              </a:ext>
            </a:extLst>
          </p:cNvPr>
          <p:cNvPicPr>
            <a:picLocks noChangeAspect="1"/>
          </p:cNvPicPr>
          <p:nvPr/>
        </p:nvPicPr>
        <p:blipFill>
          <a:blip r:embed="rId7" cstate="print"/>
          <a:srcRect/>
          <a:stretch>
            <a:fillRect/>
          </a:stretch>
        </p:blipFill>
        <p:spPr bwMode="auto">
          <a:xfrm>
            <a:off x="4434871" y="3719441"/>
            <a:ext cx="1279525" cy="569912"/>
          </a:xfrm>
          <a:prstGeom prst="rect">
            <a:avLst/>
          </a:prstGeom>
          <a:noFill/>
          <a:ln w="9525">
            <a:noFill/>
            <a:miter lim="800000"/>
            <a:headEnd/>
            <a:tailEnd/>
          </a:ln>
        </p:spPr>
      </p:pic>
      <p:pic>
        <p:nvPicPr>
          <p:cNvPr id="15" name="Picture 14" descr="Ucla_logo.png">
            <a:extLst>
              <a:ext uri="{FF2B5EF4-FFF2-40B4-BE49-F238E27FC236}">
                <a16:creationId xmlns:a16="http://schemas.microsoft.com/office/drawing/2014/main" id="{8A6CAFD4-C216-40D6-A399-011641B93825}"/>
              </a:ext>
            </a:extLst>
          </p:cNvPr>
          <p:cNvPicPr>
            <a:picLocks noChangeAspect="1"/>
          </p:cNvPicPr>
          <p:nvPr/>
        </p:nvPicPr>
        <p:blipFill>
          <a:blip r:embed="rId8" cstate="print"/>
          <a:srcRect/>
          <a:stretch>
            <a:fillRect/>
          </a:stretch>
        </p:blipFill>
        <p:spPr bwMode="auto">
          <a:xfrm>
            <a:off x="4780946" y="4806878"/>
            <a:ext cx="955675" cy="955675"/>
          </a:xfrm>
          <a:prstGeom prst="rect">
            <a:avLst/>
          </a:prstGeom>
          <a:noFill/>
          <a:ln w="9525">
            <a:noFill/>
            <a:miter lim="800000"/>
            <a:headEnd/>
            <a:tailEnd/>
          </a:ln>
        </p:spPr>
      </p:pic>
      <p:pic>
        <p:nvPicPr>
          <p:cNvPr id="16" name="Picture 15" descr="berkley logo 2.PNG">
            <a:extLst>
              <a:ext uri="{FF2B5EF4-FFF2-40B4-BE49-F238E27FC236}">
                <a16:creationId xmlns:a16="http://schemas.microsoft.com/office/drawing/2014/main" id="{518D36F8-D5B9-4E2E-BA62-65B232C238E3}"/>
              </a:ext>
            </a:extLst>
          </p:cNvPr>
          <p:cNvPicPr>
            <a:picLocks noChangeAspect="1"/>
          </p:cNvPicPr>
          <p:nvPr/>
        </p:nvPicPr>
        <p:blipFill>
          <a:blip r:embed="rId9" cstate="print"/>
          <a:srcRect l="4372" t="12498" r="4372" b="15137"/>
          <a:stretch>
            <a:fillRect/>
          </a:stretch>
        </p:blipFill>
        <p:spPr bwMode="auto">
          <a:xfrm>
            <a:off x="480409" y="4446516"/>
            <a:ext cx="1381125" cy="454025"/>
          </a:xfrm>
          <a:prstGeom prst="rect">
            <a:avLst/>
          </a:prstGeom>
          <a:noFill/>
          <a:ln w="9525">
            <a:noFill/>
            <a:miter lim="800000"/>
            <a:headEnd/>
            <a:tailEnd/>
          </a:ln>
        </p:spPr>
      </p:pic>
      <p:pic>
        <p:nvPicPr>
          <p:cNvPr id="17" name="Picture 16" descr="800px-University_of_Colorado_at_Boulder_-_.png">
            <a:extLst>
              <a:ext uri="{FF2B5EF4-FFF2-40B4-BE49-F238E27FC236}">
                <a16:creationId xmlns:a16="http://schemas.microsoft.com/office/drawing/2014/main" id="{A35005D2-DE4D-451D-8725-18A0BC152A93}"/>
              </a:ext>
            </a:extLst>
          </p:cNvPr>
          <p:cNvPicPr>
            <a:picLocks noChangeAspect="1"/>
          </p:cNvPicPr>
          <p:nvPr/>
        </p:nvPicPr>
        <p:blipFill>
          <a:blip r:embed="rId10" cstate="print"/>
          <a:srcRect/>
          <a:stretch>
            <a:fillRect/>
          </a:stretch>
        </p:blipFill>
        <p:spPr bwMode="auto">
          <a:xfrm>
            <a:off x="2856896" y="5303766"/>
            <a:ext cx="1312863" cy="433387"/>
          </a:xfrm>
          <a:prstGeom prst="rect">
            <a:avLst/>
          </a:prstGeom>
          <a:noFill/>
          <a:ln w="9525">
            <a:noFill/>
            <a:miter lim="800000"/>
            <a:headEnd/>
            <a:tailEnd/>
          </a:ln>
        </p:spPr>
      </p:pic>
      <p:pic>
        <p:nvPicPr>
          <p:cNvPr id="18" name="Picture 17" descr="University_of_Maryland_seal.png">
            <a:extLst>
              <a:ext uri="{FF2B5EF4-FFF2-40B4-BE49-F238E27FC236}">
                <a16:creationId xmlns:a16="http://schemas.microsoft.com/office/drawing/2014/main" id="{8830A744-6051-4250-8831-E40F77E1D940}"/>
              </a:ext>
            </a:extLst>
          </p:cNvPr>
          <p:cNvPicPr>
            <a:picLocks noChangeAspect="1"/>
          </p:cNvPicPr>
          <p:nvPr/>
        </p:nvPicPr>
        <p:blipFill>
          <a:blip r:embed="rId11" cstate="print"/>
          <a:srcRect/>
          <a:stretch>
            <a:fillRect/>
          </a:stretch>
        </p:blipFill>
        <p:spPr bwMode="auto">
          <a:xfrm>
            <a:off x="6081109" y="3413053"/>
            <a:ext cx="990600" cy="990600"/>
          </a:xfrm>
          <a:prstGeom prst="rect">
            <a:avLst/>
          </a:prstGeom>
          <a:noFill/>
          <a:ln w="9525">
            <a:noFill/>
            <a:miter lim="800000"/>
            <a:headEnd/>
            <a:tailEnd/>
          </a:ln>
        </p:spPr>
      </p:pic>
      <p:pic>
        <p:nvPicPr>
          <p:cNvPr id="19" name="Picture 18" descr="UNC_Chapel_Hill_Logo.svg.png">
            <a:extLst>
              <a:ext uri="{FF2B5EF4-FFF2-40B4-BE49-F238E27FC236}">
                <a16:creationId xmlns:a16="http://schemas.microsoft.com/office/drawing/2014/main" id="{67229505-C52A-4A6E-B7C8-E8B9C4989B47}"/>
              </a:ext>
            </a:extLst>
          </p:cNvPr>
          <p:cNvPicPr>
            <a:picLocks noChangeAspect="1"/>
          </p:cNvPicPr>
          <p:nvPr/>
        </p:nvPicPr>
        <p:blipFill>
          <a:blip r:embed="rId12" cstate="print"/>
          <a:srcRect/>
          <a:stretch>
            <a:fillRect/>
          </a:stretch>
        </p:blipFill>
        <p:spPr bwMode="auto">
          <a:xfrm>
            <a:off x="1785334" y="2247828"/>
            <a:ext cx="2262187" cy="619125"/>
          </a:xfrm>
          <a:prstGeom prst="rect">
            <a:avLst/>
          </a:prstGeom>
          <a:noFill/>
          <a:ln w="9525">
            <a:noFill/>
            <a:miter lim="800000"/>
            <a:headEnd/>
            <a:tailEnd/>
          </a:ln>
        </p:spPr>
      </p:pic>
      <p:pic>
        <p:nvPicPr>
          <p:cNvPr id="20" name="Picture 19" descr="287px-University_of_Southern_California_seal.svg.png">
            <a:extLst>
              <a:ext uri="{FF2B5EF4-FFF2-40B4-BE49-F238E27FC236}">
                <a16:creationId xmlns:a16="http://schemas.microsoft.com/office/drawing/2014/main" id="{10C53BF6-3DC8-4798-80A1-51E58F2EB59B}"/>
              </a:ext>
            </a:extLst>
          </p:cNvPr>
          <p:cNvPicPr>
            <a:picLocks noChangeAspect="1"/>
          </p:cNvPicPr>
          <p:nvPr/>
        </p:nvPicPr>
        <p:blipFill>
          <a:blip r:embed="rId13" cstate="print"/>
          <a:srcRect/>
          <a:stretch>
            <a:fillRect/>
          </a:stretch>
        </p:blipFill>
        <p:spPr bwMode="auto">
          <a:xfrm>
            <a:off x="2291746" y="3867078"/>
            <a:ext cx="996950" cy="1023938"/>
          </a:xfrm>
          <a:prstGeom prst="rect">
            <a:avLst/>
          </a:prstGeom>
          <a:noFill/>
          <a:ln w="9525">
            <a:noFill/>
            <a:miter lim="800000"/>
            <a:headEnd/>
            <a:tailEnd/>
          </a:ln>
        </p:spPr>
      </p:pic>
      <p:pic>
        <p:nvPicPr>
          <p:cNvPr id="21" name="Picture 20" descr="University_of_Washington_Seal.png">
            <a:extLst>
              <a:ext uri="{FF2B5EF4-FFF2-40B4-BE49-F238E27FC236}">
                <a16:creationId xmlns:a16="http://schemas.microsoft.com/office/drawing/2014/main" id="{A80BFB05-DB31-4B69-BD2A-F3E7A08754CF}"/>
              </a:ext>
            </a:extLst>
          </p:cNvPr>
          <p:cNvPicPr>
            <a:picLocks noChangeAspect="1"/>
          </p:cNvPicPr>
          <p:nvPr/>
        </p:nvPicPr>
        <p:blipFill>
          <a:blip r:embed="rId14" cstate="print"/>
          <a:srcRect/>
          <a:stretch>
            <a:fillRect/>
          </a:stretch>
        </p:blipFill>
        <p:spPr bwMode="auto">
          <a:xfrm>
            <a:off x="10507815" y="4806878"/>
            <a:ext cx="954087" cy="955675"/>
          </a:xfrm>
          <a:prstGeom prst="rect">
            <a:avLst/>
          </a:prstGeom>
          <a:noFill/>
          <a:ln w="9525">
            <a:noFill/>
            <a:miter lim="800000"/>
            <a:headEnd/>
            <a:tailEnd/>
          </a:ln>
        </p:spPr>
      </p:pic>
      <p:pic>
        <p:nvPicPr>
          <p:cNvPr id="22" name="Picture 21" descr="BaylorWordmark2.JPG">
            <a:extLst>
              <a:ext uri="{FF2B5EF4-FFF2-40B4-BE49-F238E27FC236}">
                <a16:creationId xmlns:a16="http://schemas.microsoft.com/office/drawing/2014/main" id="{24755840-1884-4B15-B9D1-492961727D3A}"/>
              </a:ext>
            </a:extLst>
          </p:cNvPr>
          <p:cNvPicPr>
            <a:picLocks noChangeAspect="1"/>
          </p:cNvPicPr>
          <p:nvPr/>
        </p:nvPicPr>
        <p:blipFill>
          <a:blip r:embed="rId15" cstate="print"/>
          <a:srcRect/>
          <a:stretch>
            <a:fillRect/>
          </a:stretch>
        </p:blipFill>
        <p:spPr bwMode="auto">
          <a:xfrm>
            <a:off x="5822346" y="2708203"/>
            <a:ext cx="1438275" cy="482600"/>
          </a:xfrm>
          <a:prstGeom prst="rect">
            <a:avLst/>
          </a:prstGeom>
          <a:noFill/>
          <a:ln w="9525">
            <a:noFill/>
            <a:miter lim="800000"/>
            <a:headEnd/>
            <a:tailEnd/>
          </a:ln>
        </p:spPr>
      </p:pic>
      <p:pic>
        <p:nvPicPr>
          <p:cNvPr id="23" name="Picture 22" descr="Michigan_State_University_logo.png">
            <a:extLst>
              <a:ext uri="{FF2B5EF4-FFF2-40B4-BE49-F238E27FC236}">
                <a16:creationId xmlns:a16="http://schemas.microsoft.com/office/drawing/2014/main" id="{AB406B64-90CF-4E3E-A093-923F3B665863}"/>
              </a:ext>
            </a:extLst>
          </p:cNvPr>
          <p:cNvPicPr>
            <a:picLocks noChangeAspect="1"/>
          </p:cNvPicPr>
          <p:nvPr/>
        </p:nvPicPr>
        <p:blipFill>
          <a:blip r:embed="rId16" cstate="print"/>
          <a:srcRect/>
          <a:stretch>
            <a:fillRect/>
          </a:stretch>
        </p:blipFill>
        <p:spPr bwMode="auto">
          <a:xfrm>
            <a:off x="501046" y="5316466"/>
            <a:ext cx="1698625" cy="406400"/>
          </a:xfrm>
          <a:prstGeom prst="rect">
            <a:avLst/>
          </a:prstGeom>
          <a:noFill/>
          <a:ln w="9525">
            <a:noFill/>
            <a:miter lim="800000"/>
            <a:headEnd/>
            <a:tailEnd/>
          </a:ln>
        </p:spPr>
      </p:pic>
      <p:pic>
        <p:nvPicPr>
          <p:cNvPr id="24" name="Picture 23" descr="Princeton_U_logotype.png">
            <a:extLst>
              <a:ext uri="{FF2B5EF4-FFF2-40B4-BE49-F238E27FC236}">
                <a16:creationId xmlns:a16="http://schemas.microsoft.com/office/drawing/2014/main" id="{74213154-BBB5-4836-875C-EC718BAEC3A3}"/>
              </a:ext>
            </a:extLst>
          </p:cNvPr>
          <p:cNvPicPr>
            <a:picLocks noChangeAspect="1"/>
          </p:cNvPicPr>
          <p:nvPr/>
        </p:nvPicPr>
        <p:blipFill>
          <a:blip r:embed="rId17" cstate="print"/>
          <a:srcRect/>
          <a:stretch>
            <a:fillRect/>
          </a:stretch>
        </p:blipFill>
        <p:spPr bwMode="auto">
          <a:xfrm>
            <a:off x="5819171" y="4490966"/>
            <a:ext cx="1597025" cy="444500"/>
          </a:xfrm>
          <a:prstGeom prst="rect">
            <a:avLst/>
          </a:prstGeom>
          <a:noFill/>
          <a:ln w="9525">
            <a:noFill/>
            <a:miter lim="800000"/>
            <a:headEnd/>
            <a:tailEnd/>
          </a:ln>
        </p:spPr>
      </p:pic>
      <p:pic>
        <p:nvPicPr>
          <p:cNvPr id="25" name="Picture 24" descr="Purdue.png">
            <a:extLst>
              <a:ext uri="{FF2B5EF4-FFF2-40B4-BE49-F238E27FC236}">
                <a16:creationId xmlns:a16="http://schemas.microsoft.com/office/drawing/2014/main" id="{C4C2AB84-6B3B-4CC3-8274-072842EAB0C4}"/>
              </a:ext>
            </a:extLst>
          </p:cNvPr>
          <p:cNvPicPr>
            <a:picLocks noChangeAspect="1"/>
          </p:cNvPicPr>
          <p:nvPr/>
        </p:nvPicPr>
        <p:blipFill>
          <a:blip r:embed="rId18" cstate="print"/>
          <a:srcRect/>
          <a:stretch>
            <a:fillRect/>
          </a:stretch>
        </p:blipFill>
        <p:spPr bwMode="auto">
          <a:xfrm>
            <a:off x="501046" y="3673403"/>
            <a:ext cx="1190625" cy="381000"/>
          </a:xfrm>
          <a:prstGeom prst="rect">
            <a:avLst/>
          </a:prstGeom>
          <a:noFill/>
          <a:ln w="9525">
            <a:noFill/>
            <a:miter lim="800000"/>
            <a:headEnd/>
            <a:tailEnd/>
          </a:ln>
        </p:spPr>
      </p:pic>
      <p:pic>
        <p:nvPicPr>
          <p:cNvPr id="26" name="Picture 25" descr="Smithcollege-logo.png">
            <a:extLst>
              <a:ext uri="{FF2B5EF4-FFF2-40B4-BE49-F238E27FC236}">
                <a16:creationId xmlns:a16="http://schemas.microsoft.com/office/drawing/2014/main" id="{CF00C075-0410-4F29-AC13-9320D9A47F5E}"/>
              </a:ext>
            </a:extLst>
          </p:cNvPr>
          <p:cNvPicPr>
            <a:picLocks noChangeAspect="1"/>
          </p:cNvPicPr>
          <p:nvPr/>
        </p:nvPicPr>
        <p:blipFill>
          <a:blip r:embed="rId19" cstate="print"/>
          <a:srcRect/>
          <a:stretch>
            <a:fillRect/>
          </a:stretch>
        </p:blipFill>
        <p:spPr bwMode="auto">
          <a:xfrm>
            <a:off x="10609558" y="2429768"/>
            <a:ext cx="1225550" cy="681038"/>
          </a:xfrm>
          <a:prstGeom prst="rect">
            <a:avLst/>
          </a:prstGeom>
          <a:noFill/>
          <a:ln w="9525">
            <a:noFill/>
            <a:miter lim="800000"/>
            <a:headEnd/>
            <a:tailEnd/>
          </a:ln>
        </p:spPr>
      </p:pic>
      <p:pic>
        <p:nvPicPr>
          <p:cNvPr id="27" name="Picture 26" descr="Stanford_logo.png">
            <a:extLst>
              <a:ext uri="{FF2B5EF4-FFF2-40B4-BE49-F238E27FC236}">
                <a16:creationId xmlns:a16="http://schemas.microsoft.com/office/drawing/2014/main" id="{090DA0D2-4E6F-4101-B4DE-7DC4A125EFB9}"/>
              </a:ext>
            </a:extLst>
          </p:cNvPr>
          <p:cNvPicPr>
            <a:picLocks noChangeAspect="1"/>
          </p:cNvPicPr>
          <p:nvPr/>
        </p:nvPicPr>
        <p:blipFill>
          <a:blip r:embed="rId20" cstate="print"/>
          <a:srcRect/>
          <a:stretch>
            <a:fillRect/>
          </a:stretch>
        </p:blipFill>
        <p:spPr bwMode="auto">
          <a:xfrm>
            <a:off x="7347934" y="3743253"/>
            <a:ext cx="1554162" cy="454025"/>
          </a:xfrm>
          <a:prstGeom prst="rect">
            <a:avLst/>
          </a:prstGeom>
          <a:noFill/>
          <a:ln w="9525">
            <a:noFill/>
            <a:miter lim="800000"/>
            <a:headEnd/>
            <a:tailEnd/>
          </a:ln>
        </p:spPr>
      </p:pic>
      <p:pic>
        <p:nvPicPr>
          <p:cNvPr id="28" name="Picture 27" descr="tufts logo.gif">
            <a:extLst>
              <a:ext uri="{FF2B5EF4-FFF2-40B4-BE49-F238E27FC236}">
                <a16:creationId xmlns:a16="http://schemas.microsoft.com/office/drawing/2014/main" id="{E845B686-D61B-412F-8D85-A085F0E3740E}"/>
              </a:ext>
            </a:extLst>
          </p:cNvPr>
          <p:cNvPicPr>
            <a:picLocks noChangeAspect="1"/>
          </p:cNvPicPr>
          <p:nvPr/>
        </p:nvPicPr>
        <p:blipFill>
          <a:blip r:embed="rId21" cstate="print"/>
          <a:srcRect/>
          <a:stretch>
            <a:fillRect/>
          </a:stretch>
        </p:blipFill>
        <p:spPr bwMode="auto">
          <a:xfrm>
            <a:off x="9324371" y="2581203"/>
            <a:ext cx="960437" cy="409575"/>
          </a:xfrm>
          <a:prstGeom prst="rect">
            <a:avLst/>
          </a:prstGeom>
          <a:noFill/>
          <a:ln w="9525">
            <a:noFill/>
            <a:miter lim="800000"/>
            <a:headEnd/>
            <a:tailEnd/>
          </a:ln>
        </p:spPr>
      </p:pic>
      <p:pic>
        <p:nvPicPr>
          <p:cNvPr id="29" name="Picture 28" descr="UPenn_logo.png">
            <a:extLst>
              <a:ext uri="{FF2B5EF4-FFF2-40B4-BE49-F238E27FC236}">
                <a16:creationId xmlns:a16="http://schemas.microsoft.com/office/drawing/2014/main" id="{6847C5E6-F079-4358-8994-CE698648990E}"/>
              </a:ext>
            </a:extLst>
          </p:cNvPr>
          <p:cNvPicPr>
            <a:picLocks noChangeAspect="1"/>
          </p:cNvPicPr>
          <p:nvPr/>
        </p:nvPicPr>
        <p:blipFill>
          <a:blip r:embed="rId22" cstate="print"/>
          <a:srcRect/>
          <a:stretch>
            <a:fillRect/>
          </a:stretch>
        </p:blipFill>
        <p:spPr bwMode="auto">
          <a:xfrm>
            <a:off x="3545871" y="4638603"/>
            <a:ext cx="1120775" cy="406400"/>
          </a:xfrm>
          <a:prstGeom prst="rect">
            <a:avLst/>
          </a:prstGeom>
          <a:noFill/>
          <a:ln w="9525">
            <a:noFill/>
            <a:miter lim="800000"/>
            <a:headEnd/>
            <a:tailEnd/>
          </a:ln>
        </p:spPr>
      </p:pic>
      <p:pic>
        <p:nvPicPr>
          <p:cNvPr id="30" name="Picture 29" descr="UVa_logo.png">
            <a:extLst>
              <a:ext uri="{FF2B5EF4-FFF2-40B4-BE49-F238E27FC236}">
                <a16:creationId xmlns:a16="http://schemas.microsoft.com/office/drawing/2014/main" id="{352B59DE-AA6C-41E6-8C69-D93E396F0276}"/>
              </a:ext>
            </a:extLst>
          </p:cNvPr>
          <p:cNvPicPr>
            <a:picLocks noChangeAspect="1"/>
          </p:cNvPicPr>
          <p:nvPr/>
        </p:nvPicPr>
        <p:blipFill>
          <a:blip r:embed="rId23" cstate="print"/>
          <a:srcRect/>
          <a:stretch>
            <a:fillRect/>
          </a:stretch>
        </p:blipFill>
        <p:spPr bwMode="auto">
          <a:xfrm>
            <a:off x="6165246" y="5219628"/>
            <a:ext cx="1406525" cy="450850"/>
          </a:xfrm>
          <a:prstGeom prst="rect">
            <a:avLst/>
          </a:prstGeom>
          <a:noFill/>
          <a:ln w="9525">
            <a:noFill/>
            <a:miter lim="800000"/>
            <a:headEnd/>
            <a:tailEnd/>
          </a:ln>
        </p:spPr>
      </p:pic>
      <p:pic>
        <p:nvPicPr>
          <p:cNvPr id="31" name="Picture 30" descr="U. of Wisconsin.png">
            <a:extLst>
              <a:ext uri="{FF2B5EF4-FFF2-40B4-BE49-F238E27FC236}">
                <a16:creationId xmlns:a16="http://schemas.microsoft.com/office/drawing/2014/main" id="{31B582C0-83A0-4A49-A7D7-D2ED195C6DB2}"/>
              </a:ext>
            </a:extLst>
          </p:cNvPr>
          <p:cNvPicPr>
            <a:picLocks noChangeAspect="1"/>
          </p:cNvPicPr>
          <p:nvPr/>
        </p:nvPicPr>
        <p:blipFill>
          <a:blip r:embed="rId24" cstate="print"/>
          <a:srcRect/>
          <a:stretch>
            <a:fillRect/>
          </a:stretch>
        </p:blipFill>
        <p:spPr bwMode="auto">
          <a:xfrm>
            <a:off x="2910871" y="2990778"/>
            <a:ext cx="1643063" cy="681038"/>
          </a:xfrm>
          <a:prstGeom prst="rect">
            <a:avLst/>
          </a:prstGeom>
          <a:noFill/>
          <a:ln w="9525">
            <a:noFill/>
            <a:miter lim="800000"/>
            <a:headEnd/>
            <a:tailEnd/>
          </a:ln>
        </p:spPr>
      </p:pic>
      <p:pic>
        <p:nvPicPr>
          <p:cNvPr id="32" name="Picture 31" descr="Washington u.png">
            <a:extLst>
              <a:ext uri="{FF2B5EF4-FFF2-40B4-BE49-F238E27FC236}">
                <a16:creationId xmlns:a16="http://schemas.microsoft.com/office/drawing/2014/main" id="{42CE1A0A-805D-4958-9C5D-39F388E25DFB}"/>
              </a:ext>
            </a:extLst>
          </p:cNvPr>
          <p:cNvPicPr>
            <a:picLocks noChangeAspect="1"/>
          </p:cNvPicPr>
          <p:nvPr/>
        </p:nvPicPr>
        <p:blipFill>
          <a:blip r:embed="rId25" cstate="print"/>
          <a:srcRect/>
          <a:stretch>
            <a:fillRect/>
          </a:stretch>
        </p:blipFill>
        <p:spPr bwMode="auto">
          <a:xfrm>
            <a:off x="8980501" y="4523929"/>
            <a:ext cx="1384300" cy="431800"/>
          </a:xfrm>
          <a:prstGeom prst="rect">
            <a:avLst/>
          </a:prstGeom>
          <a:noFill/>
          <a:ln w="9525">
            <a:noFill/>
            <a:miter lim="800000"/>
            <a:headEnd/>
            <a:tailEnd/>
          </a:ln>
        </p:spPr>
      </p:pic>
      <p:pic>
        <p:nvPicPr>
          <p:cNvPr id="33" name="Picture 32" descr="Yale_logo.png">
            <a:extLst>
              <a:ext uri="{FF2B5EF4-FFF2-40B4-BE49-F238E27FC236}">
                <a16:creationId xmlns:a16="http://schemas.microsoft.com/office/drawing/2014/main" id="{01D157FC-E908-42F8-A2EA-FB09B0222517}"/>
              </a:ext>
            </a:extLst>
          </p:cNvPr>
          <p:cNvPicPr>
            <a:picLocks noChangeAspect="1"/>
          </p:cNvPicPr>
          <p:nvPr/>
        </p:nvPicPr>
        <p:blipFill>
          <a:blip r:embed="rId26" cstate="print"/>
          <a:srcRect/>
          <a:stretch>
            <a:fillRect/>
          </a:stretch>
        </p:blipFill>
        <p:spPr bwMode="auto">
          <a:xfrm>
            <a:off x="7843234" y="4708453"/>
            <a:ext cx="942975" cy="942975"/>
          </a:xfrm>
          <a:prstGeom prst="rect">
            <a:avLst/>
          </a:prstGeom>
          <a:noFill/>
          <a:ln w="9525">
            <a:noFill/>
            <a:miter lim="800000"/>
            <a:headEnd/>
            <a:tailEnd/>
          </a:ln>
        </p:spPr>
      </p:pic>
      <p:sp>
        <p:nvSpPr>
          <p:cNvPr id="37" name="Text Placeholder 5">
            <a:extLst>
              <a:ext uri="{FF2B5EF4-FFF2-40B4-BE49-F238E27FC236}">
                <a16:creationId xmlns:a16="http://schemas.microsoft.com/office/drawing/2014/main" id="{D1464C3B-ED1F-7546-B8A1-660CC8C291F4}"/>
              </a:ext>
            </a:extLst>
          </p:cNvPr>
          <p:cNvSpPr txBox="1">
            <a:spLocks/>
          </p:cNvSpPr>
          <p:nvPr/>
        </p:nvSpPr>
        <p:spPr>
          <a:xfrm>
            <a:off x="466724" y="646978"/>
            <a:ext cx="11368383" cy="1568761"/>
          </a:xfrm>
          <a:prstGeom prst="rect">
            <a:avLst/>
          </a:prstGeom>
        </p:spPr>
        <p:txBody>
          <a:bodyPr vert="horz" lIns="0" tIns="0" rIns="0" bIns="0" anchor="t"/>
          <a:lstStyle>
            <a:lvl1pPr marL="0" indent="0" algn="l" defTabSz="457200" rtl="0" eaLnBrk="1" latinLnBrk="0" hangingPunct="1">
              <a:spcBef>
                <a:spcPct val="20000"/>
              </a:spcBef>
              <a:buFont typeface="Arial"/>
              <a:buNone/>
              <a:defRPr sz="3600" kern="1200" baseline="0">
                <a:solidFill>
                  <a:schemeClr val="tx1"/>
                </a:solidFill>
                <a:latin typeface="Roboto Slab Regular"/>
                <a:ea typeface="+mn-ea"/>
                <a:cs typeface="Roboto Slab Regular"/>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How AP Courses and Exams Are Developed</a:t>
            </a:r>
          </a:p>
          <a:p>
            <a:r>
              <a:rPr lang="en-US" sz="2000" b="1" dirty="0">
                <a:solidFill>
                  <a:srgbClr val="199DDB"/>
                </a:solidFill>
                <a:latin typeface="Roboto" panose="02000000000000000000" pitchFamily="2" charset="0"/>
                <a:ea typeface="Roboto" panose="02000000000000000000" pitchFamily="2" charset="0"/>
                <a:cs typeface="Roboto" panose="02000000000000000000" pitchFamily="2" charset="0"/>
              </a:rPr>
              <a:t>University faculty and expert AP</a:t>
            </a:r>
            <a:r>
              <a:rPr lang="en-US" sz="2000" b="1" baseline="30000" dirty="0">
                <a:solidFill>
                  <a:srgbClr val="199DDB"/>
                </a:solidFill>
                <a:latin typeface="Roboto" panose="02000000000000000000" pitchFamily="2" charset="0"/>
                <a:ea typeface="Roboto" panose="02000000000000000000" pitchFamily="2" charset="0"/>
                <a:cs typeface="Roboto" panose="02000000000000000000" pitchFamily="2" charset="0"/>
              </a:rPr>
              <a:t>®</a:t>
            </a:r>
            <a:r>
              <a:rPr lang="en-US" sz="2000" b="1" dirty="0">
                <a:solidFill>
                  <a:srgbClr val="199DDB"/>
                </a:solidFill>
                <a:latin typeface="Roboto" panose="02000000000000000000" pitchFamily="2" charset="0"/>
                <a:ea typeface="Roboto" panose="02000000000000000000" pitchFamily="2" charset="0"/>
                <a:cs typeface="Roboto" panose="02000000000000000000" pitchFamily="2" charset="0"/>
              </a:rPr>
              <a:t> teachers design AP courses and exams to ensure</a:t>
            </a:r>
            <a:br>
              <a:rPr lang="en-US" sz="2000" b="1" dirty="0">
                <a:solidFill>
                  <a:srgbClr val="199DDB"/>
                </a:solidFill>
                <a:latin typeface="Roboto" panose="02000000000000000000" pitchFamily="2" charset="0"/>
                <a:ea typeface="Roboto" panose="02000000000000000000" pitchFamily="2" charset="0"/>
                <a:cs typeface="Roboto" panose="02000000000000000000" pitchFamily="2" charset="0"/>
              </a:rPr>
            </a:br>
            <a:r>
              <a:rPr lang="en-US" sz="2000" b="1" dirty="0">
                <a:solidFill>
                  <a:srgbClr val="199DDB"/>
                </a:solidFill>
                <a:latin typeface="Roboto" panose="02000000000000000000" pitchFamily="2" charset="0"/>
                <a:ea typeface="Roboto" panose="02000000000000000000" pitchFamily="2" charset="0"/>
                <a:cs typeface="Roboto" panose="02000000000000000000" pitchFamily="2" charset="0"/>
              </a:rPr>
              <a:t>their alignment with university expectations.</a:t>
            </a:r>
          </a:p>
          <a:p>
            <a:endParaRPr lang="en-US" dirty="0"/>
          </a:p>
        </p:txBody>
      </p:sp>
      <p:sp>
        <p:nvSpPr>
          <p:cNvPr id="34" name="Slide Number Placeholder 1">
            <a:extLst>
              <a:ext uri="{FF2B5EF4-FFF2-40B4-BE49-F238E27FC236}">
                <a16:creationId xmlns:a16="http://schemas.microsoft.com/office/drawing/2014/main" id="{3E62B419-807F-4C8E-BE8C-2F9E697DC65A}"/>
              </a:ext>
            </a:extLst>
          </p:cNvPr>
          <p:cNvSpPr txBox="1">
            <a:spLocks/>
          </p:cNvSpPr>
          <p:nvPr/>
        </p:nvSpPr>
        <p:spPr>
          <a:xfrm>
            <a:off x="9142708" y="6346018"/>
            <a:ext cx="2743200" cy="365125"/>
          </a:xfrm>
          <a:prstGeom prst="rect">
            <a:avLst/>
          </a:prstGeom>
        </p:spPr>
        <p:txBody>
          <a:bodyPr vert="horz" lIns="0" tIns="0" rIns="0" bIns="0" rtlCol="0" anchor="b" anchorCtr="0"/>
          <a:lstStyle>
            <a:defPPr>
              <a:defRPr lang="en-US"/>
            </a:defPPr>
            <a:lvl1pPr marL="0" algn="r" defTabSz="914400" rtl="0" eaLnBrk="1" latinLnBrk="0" hangingPunct="1">
              <a:defRPr sz="1200" kern="1200">
                <a:solidFill>
                  <a:schemeClr val="tx1">
                    <a:tint val="75000"/>
                  </a:schemeClr>
                </a:solidFill>
                <a:latin typeface="Roboto Slab" charset="0"/>
                <a:ea typeface="Roboto Slab" charset="0"/>
                <a:cs typeface="Roboto Slab"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1E9C267-FC72-D447-BF05-09A3351C68CB}" type="slidenum">
              <a:rPr kumimoji="0" lang="en-US" sz="1200" b="0" i="0" u="none" strike="noStrike" kern="1200" cap="none" spc="0" normalizeH="0" baseline="0" noProof="0" smtClean="0">
                <a:ln>
                  <a:noFill/>
                </a:ln>
                <a:solidFill>
                  <a:srgbClr val="1E1E1E">
                    <a:tint val="75000"/>
                  </a:srgbClr>
                </a:solidFill>
                <a:effectLst/>
                <a:uLnTx/>
                <a:uFillTx/>
                <a:latin typeface="Roboto Slab" charset="0"/>
                <a:ea typeface="Roboto Slab"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1E1E1E">
                  <a:tint val="75000"/>
                </a:srgbClr>
              </a:solidFill>
              <a:effectLst/>
              <a:uLnTx/>
              <a:uFillTx/>
              <a:latin typeface="Roboto Slab" charset="0"/>
              <a:ea typeface="Roboto Slab" charset="0"/>
            </a:endParaRPr>
          </a:p>
        </p:txBody>
      </p:sp>
    </p:spTree>
    <p:extLst>
      <p:ext uri="{BB962C8B-B14F-4D97-AF65-F5344CB8AC3E}">
        <p14:creationId xmlns:p14="http://schemas.microsoft.com/office/powerpoint/2010/main" val="4203578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
                                          </p:val>
                                        </p:tav>
                                        <p:tav tm="100000">
                                          <p:val>
                                            <p:strVal val="#ppt_x"/>
                                          </p:val>
                                        </p:tav>
                                      </p:tavLst>
                                    </p:anim>
                                    <p:anim calcmode="lin" valueType="num">
                                      <p:cBhvr>
                                        <p:cTn id="69" dur="1000" fill="hold"/>
                                        <p:tgtEl>
                                          <p:spTgt spid="3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anim calcmode="lin" valueType="num">
                                      <p:cBhvr>
                                        <p:cTn id="83" dur="1000" fill="hold"/>
                                        <p:tgtEl>
                                          <p:spTgt spid="24"/>
                                        </p:tgtEl>
                                        <p:attrNameLst>
                                          <p:attrName>ppt_x</p:attrName>
                                        </p:attrNameLst>
                                      </p:cBhvr>
                                      <p:tavLst>
                                        <p:tav tm="0">
                                          <p:val>
                                            <p:strVal val="#ppt_x"/>
                                          </p:val>
                                        </p:tav>
                                        <p:tav tm="100000">
                                          <p:val>
                                            <p:strVal val="#ppt_x"/>
                                          </p:val>
                                        </p:tav>
                                      </p:tavLst>
                                    </p:anim>
                                    <p:anim calcmode="lin" valueType="num">
                                      <p:cBhvr>
                                        <p:cTn id="84" dur="1000" fill="hold"/>
                                        <p:tgtEl>
                                          <p:spTgt spid="24"/>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1000"/>
                                        <p:tgtEl>
                                          <p:spTgt spid="25"/>
                                        </p:tgtEl>
                                      </p:cBhvr>
                                    </p:animEffect>
                                    <p:anim calcmode="lin" valueType="num">
                                      <p:cBhvr>
                                        <p:cTn id="88" dur="1000" fill="hold"/>
                                        <p:tgtEl>
                                          <p:spTgt spid="25"/>
                                        </p:tgtEl>
                                        <p:attrNameLst>
                                          <p:attrName>ppt_x</p:attrName>
                                        </p:attrNameLst>
                                      </p:cBhvr>
                                      <p:tavLst>
                                        <p:tav tm="0">
                                          <p:val>
                                            <p:strVal val="#ppt_x"/>
                                          </p:val>
                                        </p:tav>
                                        <p:tav tm="100000">
                                          <p:val>
                                            <p:strVal val="#ppt_x"/>
                                          </p:val>
                                        </p:tav>
                                      </p:tavLst>
                                    </p:anim>
                                    <p:anim calcmode="lin" valueType="num">
                                      <p:cBhvr>
                                        <p:cTn id="89" dur="1000" fill="hold"/>
                                        <p:tgtEl>
                                          <p:spTgt spid="25"/>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1000"/>
                                        <p:tgtEl>
                                          <p:spTgt spid="26"/>
                                        </p:tgtEl>
                                      </p:cBhvr>
                                    </p:animEffect>
                                    <p:anim calcmode="lin" valueType="num">
                                      <p:cBhvr>
                                        <p:cTn id="93" dur="1000" fill="hold"/>
                                        <p:tgtEl>
                                          <p:spTgt spid="26"/>
                                        </p:tgtEl>
                                        <p:attrNameLst>
                                          <p:attrName>ppt_x</p:attrName>
                                        </p:attrNameLst>
                                      </p:cBhvr>
                                      <p:tavLst>
                                        <p:tav tm="0">
                                          <p:val>
                                            <p:strVal val="#ppt_x"/>
                                          </p:val>
                                        </p:tav>
                                        <p:tav tm="100000">
                                          <p:val>
                                            <p:strVal val="#ppt_x"/>
                                          </p:val>
                                        </p:tav>
                                      </p:tavLst>
                                    </p:anim>
                                    <p:anim calcmode="lin" valueType="num">
                                      <p:cBhvr>
                                        <p:cTn id="94" dur="1000" fill="hold"/>
                                        <p:tgtEl>
                                          <p:spTgt spid="26"/>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1000"/>
                                        <p:tgtEl>
                                          <p:spTgt spid="27"/>
                                        </p:tgtEl>
                                      </p:cBhvr>
                                    </p:animEffect>
                                    <p:anim calcmode="lin" valueType="num">
                                      <p:cBhvr>
                                        <p:cTn id="98" dur="1000" fill="hold"/>
                                        <p:tgtEl>
                                          <p:spTgt spid="27"/>
                                        </p:tgtEl>
                                        <p:attrNameLst>
                                          <p:attrName>ppt_x</p:attrName>
                                        </p:attrNameLst>
                                      </p:cBhvr>
                                      <p:tavLst>
                                        <p:tav tm="0">
                                          <p:val>
                                            <p:strVal val="#ppt_x"/>
                                          </p:val>
                                        </p:tav>
                                        <p:tav tm="100000">
                                          <p:val>
                                            <p:strVal val="#ppt_x"/>
                                          </p:val>
                                        </p:tav>
                                      </p:tavLst>
                                    </p:anim>
                                    <p:anim calcmode="lin" valueType="num">
                                      <p:cBhvr>
                                        <p:cTn id="99" dur="1000" fill="hold"/>
                                        <p:tgtEl>
                                          <p:spTgt spid="27"/>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1000"/>
                                        <p:tgtEl>
                                          <p:spTgt spid="28"/>
                                        </p:tgtEl>
                                      </p:cBhvr>
                                    </p:animEffect>
                                    <p:anim calcmode="lin" valueType="num">
                                      <p:cBhvr>
                                        <p:cTn id="103" dur="1000" fill="hold"/>
                                        <p:tgtEl>
                                          <p:spTgt spid="28"/>
                                        </p:tgtEl>
                                        <p:attrNameLst>
                                          <p:attrName>ppt_x</p:attrName>
                                        </p:attrNameLst>
                                      </p:cBhvr>
                                      <p:tavLst>
                                        <p:tav tm="0">
                                          <p:val>
                                            <p:strVal val="#ppt_x"/>
                                          </p:val>
                                        </p:tav>
                                        <p:tav tm="100000">
                                          <p:val>
                                            <p:strVal val="#ppt_x"/>
                                          </p:val>
                                        </p:tav>
                                      </p:tavLst>
                                    </p:anim>
                                    <p:anim calcmode="lin" valueType="num">
                                      <p:cBhvr>
                                        <p:cTn id="104" dur="1000" fill="hold"/>
                                        <p:tgtEl>
                                          <p:spTgt spid="28"/>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1000"/>
                                        <p:tgtEl>
                                          <p:spTgt spid="30"/>
                                        </p:tgtEl>
                                      </p:cBhvr>
                                    </p:animEffect>
                                    <p:anim calcmode="lin" valueType="num">
                                      <p:cBhvr>
                                        <p:cTn id="113" dur="1000" fill="hold"/>
                                        <p:tgtEl>
                                          <p:spTgt spid="30"/>
                                        </p:tgtEl>
                                        <p:attrNameLst>
                                          <p:attrName>ppt_x</p:attrName>
                                        </p:attrNameLst>
                                      </p:cBhvr>
                                      <p:tavLst>
                                        <p:tav tm="0">
                                          <p:val>
                                            <p:strVal val="#ppt_x"/>
                                          </p:val>
                                        </p:tav>
                                        <p:tav tm="100000">
                                          <p:val>
                                            <p:strVal val="#ppt_x"/>
                                          </p:val>
                                        </p:tav>
                                      </p:tavLst>
                                    </p:anim>
                                    <p:anim calcmode="lin" valueType="num">
                                      <p:cBhvr>
                                        <p:cTn id="114" dur="1000" fill="hold"/>
                                        <p:tgtEl>
                                          <p:spTgt spid="30"/>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000"/>
                                        <p:tgtEl>
                                          <p:spTgt spid="31"/>
                                        </p:tgtEl>
                                      </p:cBhvr>
                                    </p:animEffect>
                                    <p:anim calcmode="lin" valueType="num">
                                      <p:cBhvr>
                                        <p:cTn id="118" dur="1000" fill="hold"/>
                                        <p:tgtEl>
                                          <p:spTgt spid="31"/>
                                        </p:tgtEl>
                                        <p:attrNameLst>
                                          <p:attrName>ppt_x</p:attrName>
                                        </p:attrNameLst>
                                      </p:cBhvr>
                                      <p:tavLst>
                                        <p:tav tm="0">
                                          <p:val>
                                            <p:strVal val="#ppt_x"/>
                                          </p:val>
                                        </p:tav>
                                        <p:tav tm="100000">
                                          <p:val>
                                            <p:strVal val="#ppt_x"/>
                                          </p:val>
                                        </p:tav>
                                      </p:tavLst>
                                    </p:anim>
                                    <p:anim calcmode="lin" valueType="num">
                                      <p:cBhvr>
                                        <p:cTn id="119" dur="1000" fill="hold"/>
                                        <p:tgtEl>
                                          <p:spTgt spid="31"/>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fade">
                                      <p:cBhvr>
                                        <p:cTn id="122" dur="1000"/>
                                        <p:tgtEl>
                                          <p:spTgt spid="32"/>
                                        </p:tgtEl>
                                      </p:cBhvr>
                                    </p:animEffect>
                                    <p:anim calcmode="lin" valueType="num">
                                      <p:cBhvr>
                                        <p:cTn id="123" dur="1000" fill="hold"/>
                                        <p:tgtEl>
                                          <p:spTgt spid="32"/>
                                        </p:tgtEl>
                                        <p:attrNameLst>
                                          <p:attrName>ppt_x</p:attrName>
                                        </p:attrNameLst>
                                      </p:cBhvr>
                                      <p:tavLst>
                                        <p:tav tm="0">
                                          <p:val>
                                            <p:strVal val="#ppt_x"/>
                                          </p:val>
                                        </p:tav>
                                        <p:tav tm="100000">
                                          <p:val>
                                            <p:strVal val="#ppt_x"/>
                                          </p:val>
                                        </p:tav>
                                      </p:tavLst>
                                    </p:anim>
                                    <p:anim calcmode="lin" valueType="num">
                                      <p:cBhvr>
                                        <p:cTn id="12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90F39454-824C-4A42-A8F5-AB276FA44122}"/>
              </a:ext>
            </a:extLst>
          </p:cNvPr>
          <p:cNvSpPr txBox="1">
            <a:spLocks/>
          </p:cNvSpPr>
          <p:nvPr/>
        </p:nvSpPr>
        <p:spPr>
          <a:xfrm>
            <a:off x="466724" y="646978"/>
            <a:ext cx="8850075" cy="895103"/>
          </a:xfrm>
          <a:prstGeom prst="rect">
            <a:avLst/>
          </a:prstGeom>
        </p:spPr>
        <p:txBody>
          <a:bodyPr vert="horz" lIns="0" tIns="0" rIns="0" bIns="0" anchor="t"/>
          <a:lstStyle>
            <a:lvl1pPr marL="0" indent="0" algn="l" defTabSz="457200" rtl="0" eaLnBrk="1" latinLnBrk="0" hangingPunct="1">
              <a:spcBef>
                <a:spcPct val="20000"/>
              </a:spcBef>
              <a:buFont typeface="Arial"/>
              <a:buNone/>
              <a:defRPr sz="3600" kern="1200" baseline="0">
                <a:solidFill>
                  <a:schemeClr val="tx1"/>
                </a:solidFill>
                <a:latin typeface="Roboto Slab Regular"/>
                <a:ea typeface="+mn-ea"/>
                <a:cs typeface="Roboto Slab Regular"/>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AP Administration &amp; Scores</a:t>
            </a:r>
          </a:p>
          <a:p>
            <a:r>
              <a:rPr lang="en-US" sz="2000" b="1" dirty="0">
                <a:solidFill>
                  <a:srgbClr val="199DDB"/>
                </a:solidFill>
                <a:latin typeface="Roboto" panose="02000000000000000000" pitchFamily="2" charset="0"/>
                <a:ea typeface="Roboto" panose="02000000000000000000" pitchFamily="2" charset="0"/>
                <a:cs typeface="Roboto" panose="02000000000000000000" pitchFamily="2" charset="0"/>
              </a:rPr>
              <a:t>AP Scores are standardized measure of mastery.</a:t>
            </a:r>
          </a:p>
          <a:p>
            <a:endParaRPr lang="en-US" dirty="0"/>
          </a:p>
          <a:p>
            <a:endParaRPr lang="en-US" dirty="0"/>
          </a:p>
        </p:txBody>
      </p:sp>
      <p:graphicFrame>
        <p:nvGraphicFramePr>
          <p:cNvPr id="16" name="Content Placeholder 6">
            <a:extLst>
              <a:ext uri="{FF2B5EF4-FFF2-40B4-BE49-F238E27FC236}">
                <a16:creationId xmlns:a16="http://schemas.microsoft.com/office/drawing/2014/main" id="{63176F72-8360-7047-BD23-0D22366BB7E0}"/>
              </a:ext>
            </a:extLst>
          </p:cNvPr>
          <p:cNvGraphicFramePr>
            <a:graphicFrameLocks noGrp="1"/>
          </p:cNvGraphicFramePr>
          <p:nvPr>
            <p:ph idx="1"/>
          </p:nvPr>
        </p:nvGraphicFramePr>
        <p:xfrm>
          <a:off x="466724" y="2170156"/>
          <a:ext cx="4210908" cy="2190716"/>
        </p:xfrm>
        <a:graphic>
          <a:graphicData uri="http://schemas.openxmlformats.org/drawingml/2006/table">
            <a:tbl>
              <a:tblPr firstRow="1" bandRow="1">
                <a:tableStyleId>{93296810-A885-4BE3-A3E7-6D5BEEA58F35}</a:tableStyleId>
              </a:tblPr>
              <a:tblGrid>
                <a:gridCol w="1358265">
                  <a:extLst>
                    <a:ext uri="{9D8B030D-6E8A-4147-A177-3AD203B41FA5}">
                      <a16:colId xmlns:a16="http://schemas.microsoft.com/office/drawing/2014/main" val="1259073657"/>
                    </a:ext>
                  </a:extLst>
                </a:gridCol>
                <a:gridCol w="2852643">
                  <a:extLst>
                    <a:ext uri="{9D8B030D-6E8A-4147-A177-3AD203B41FA5}">
                      <a16:colId xmlns:a16="http://schemas.microsoft.com/office/drawing/2014/main" val="2087375676"/>
                    </a:ext>
                  </a:extLst>
                </a:gridCol>
              </a:tblGrid>
              <a:tr h="347746">
                <a:tc>
                  <a:txBody>
                    <a:bodyPr/>
                    <a:lstStyle/>
                    <a:p>
                      <a:r>
                        <a:rPr lang="en-US" sz="1700" b="1" i="0" dirty="0">
                          <a:latin typeface="Roboto" panose="02000000000000000000" pitchFamily="2" charset="0"/>
                          <a:ea typeface="Roboto" panose="02000000000000000000" pitchFamily="2" charset="0"/>
                          <a:cs typeface="Roboto" panose="02000000000000000000" pitchFamily="2" charset="0"/>
                        </a:rPr>
                        <a:t>Final score</a:t>
                      </a:r>
                    </a:p>
                  </a:txBody>
                  <a:tcPr>
                    <a:solidFill>
                      <a:srgbClr val="00B0F0"/>
                    </a:solidFill>
                  </a:tcPr>
                </a:tc>
                <a:tc>
                  <a:txBody>
                    <a:bodyPr/>
                    <a:lstStyle/>
                    <a:p>
                      <a:r>
                        <a:rPr lang="en-US" sz="1700" b="1" i="0" dirty="0">
                          <a:latin typeface="Roboto" panose="02000000000000000000" pitchFamily="2" charset="0"/>
                          <a:ea typeface="Roboto" panose="02000000000000000000" pitchFamily="2" charset="0"/>
                          <a:cs typeface="Roboto" panose="02000000000000000000" pitchFamily="2" charset="0"/>
                        </a:rPr>
                        <a:t>Description</a:t>
                      </a:r>
                    </a:p>
                  </a:txBody>
                  <a:tcPr>
                    <a:solidFill>
                      <a:srgbClr val="00B0F0"/>
                    </a:solidFill>
                  </a:tcPr>
                </a:tc>
                <a:extLst>
                  <a:ext uri="{0D108BD9-81ED-4DB2-BD59-A6C34878D82A}">
                    <a16:rowId xmlns:a16="http://schemas.microsoft.com/office/drawing/2014/main" val="3492010306"/>
                  </a:ext>
                </a:extLst>
              </a:tr>
              <a:tr h="347746">
                <a:tc>
                  <a:txBody>
                    <a:bodyPr/>
                    <a:lstStyle/>
                    <a:p>
                      <a:r>
                        <a:rPr lang="en-US" sz="1700" dirty="0">
                          <a:latin typeface="Roboto" panose="02000000000000000000" pitchFamily="2" charset="0"/>
                          <a:ea typeface="Roboto" panose="02000000000000000000" pitchFamily="2" charset="0"/>
                          <a:cs typeface="Roboto" panose="02000000000000000000" pitchFamily="2" charset="0"/>
                        </a:rPr>
                        <a:t>5</a:t>
                      </a:r>
                    </a:p>
                  </a:txBody>
                  <a:tcPr>
                    <a:solidFill>
                      <a:srgbClr val="83D3FF">
                        <a:alpha val="50196"/>
                      </a:srgbClr>
                    </a:solidFill>
                  </a:tcPr>
                </a:tc>
                <a:tc>
                  <a:txBody>
                    <a:bodyPr/>
                    <a:lstStyle/>
                    <a:p>
                      <a:r>
                        <a:rPr lang="en-US" sz="1700" dirty="0">
                          <a:latin typeface="Roboto" panose="02000000000000000000" pitchFamily="2" charset="0"/>
                          <a:ea typeface="Roboto" panose="02000000000000000000" pitchFamily="2" charset="0"/>
                          <a:cs typeface="Roboto" panose="02000000000000000000" pitchFamily="2" charset="0"/>
                        </a:rPr>
                        <a:t>Extremely well qualified</a:t>
                      </a:r>
                    </a:p>
                  </a:txBody>
                  <a:tcPr>
                    <a:solidFill>
                      <a:srgbClr val="83D3FF">
                        <a:alpha val="50196"/>
                      </a:srgbClr>
                    </a:solidFill>
                  </a:tcPr>
                </a:tc>
                <a:extLst>
                  <a:ext uri="{0D108BD9-81ED-4DB2-BD59-A6C34878D82A}">
                    <a16:rowId xmlns:a16="http://schemas.microsoft.com/office/drawing/2014/main" val="2036036662"/>
                  </a:ext>
                </a:extLst>
              </a:tr>
              <a:tr h="347746">
                <a:tc>
                  <a:txBody>
                    <a:bodyPr/>
                    <a:lstStyle/>
                    <a:p>
                      <a:r>
                        <a:rPr lang="en-US" sz="1700" dirty="0">
                          <a:latin typeface="Roboto" panose="02000000000000000000" pitchFamily="2" charset="0"/>
                          <a:ea typeface="Roboto" panose="02000000000000000000" pitchFamily="2" charset="0"/>
                          <a:cs typeface="Roboto" panose="02000000000000000000" pitchFamily="2" charset="0"/>
                        </a:rPr>
                        <a:t>4</a:t>
                      </a:r>
                    </a:p>
                  </a:txBody>
                  <a:tcPr>
                    <a:solidFill>
                      <a:srgbClr val="83D3FF">
                        <a:alpha val="20000"/>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latin typeface="Roboto" panose="02000000000000000000" pitchFamily="2" charset="0"/>
                          <a:ea typeface="Roboto" panose="02000000000000000000" pitchFamily="2" charset="0"/>
                          <a:cs typeface="Roboto" panose="02000000000000000000" pitchFamily="2" charset="0"/>
                        </a:rPr>
                        <a:t>Well qualified</a:t>
                      </a:r>
                    </a:p>
                  </a:txBody>
                  <a:tcPr>
                    <a:solidFill>
                      <a:srgbClr val="83D3FF">
                        <a:alpha val="20000"/>
                      </a:srgbClr>
                    </a:solidFill>
                  </a:tcPr>
                </a:tc>
                <a:extLst>
                  <a:ext uri="{0D108BD9-81ED-4DB2-BD59-A6C34878D82A}">
                    <a16:rowId xmlns:a16="http://schemas.microsoft.com/office/drawing/2014/main" val="3737652285"/>
                  </a:ext>
                </a:extLst>
              </a:tr>
              <a:tr h="347746">
                <a:tc>
                  <a:txBody>
                    <a:bodyPr/>
                    <a:lstStyle/>
                    <a:p>
                      <a:r>
                        <a:rPr lang="en-US" sz="1700" dirty="0">
                          <a:latin typeface="Roboto" panose="02000000000000000000" pitchFamily="2" charset="0"/>
                          <a:ea typeface="Roboto" panose="02000000000000000000" pitchFamily="2" charset="0"/>
                          <a:cs typeface="Roboto" panose="02000000000000000000" pitchFamily="2" charset="0"/>
                        </a:rPr>
                        <a:t>3</a:t>
                      </a:r>
                    </a:p>
                  </a:txBody>
                  <a:tcPr>
                    <a:solidFill>
                      <a:srgbClr val="83D3FF">
                        <a:alpha val="50196"/>
                      </a:srgbClr>
                    </a:solidFill>
                  </a:tcPr>
                </a:tc>
                <a:tc>
                  <a:txBody>
                    <a:bodyPr/>
                    <a:lstStyle/>
                    <a:p>
                      <a:r>
                        <a:rPr lang="en-US" sz="1700" dirty="0">
                          <a:latin typeface="Roboto" panose="02000000000000000000" pitchFamily="2" charset="0"/>
                          <a:ea typeface="Roboto" panose="02000000000000000000" pitchFamily="2" charset="0"/>
                          <a:cs typeface="Roboto" panose="02000000000000000000" pitchFamily="2" charset="0"/>
                        </a:rPr>
                        <a:t>Qualified</a:t>
                      </a:r>
                    </a:p>
                  </a:txBody>
                  <a:tcPr>
                    <a:solidFill>
                      <a:srgbClr val="83D3FF">
                        <a:alpha val="50196"/>
                      </a:srgbClr>
                    </a:solidFill>
                  </a:tcPr>
                </a:tc>
                <a:extLst>
                  <a:ext uri="{0D108BD9-81ED-4DB2-BD59-A6C34878D82A}">
                    <a16:rowId xmlns:a16="http://schemas.microsoft.com/office/drawing/2014/main" val="252765509"/>
                  </a:ext>
                </a:extLst>
              </a:tr>
              <a:tr h="347746">
                <a:tc>
                  <a:txBody>
                    <a:bodyPr/>
                    <a:lstStyle/>
                    <a:p>
                      <a:r>
                        <a:rPr lang="en-US" sz="1700" dirty="0">
                          <a:latin typeface="Roboto" panose="02000000000000000000" pitchFamily="2" charset="0"/>
                          <a:ea typeface="Roboto" panose="02000000000000000000" pitchFamily="2" charset="0"/>
                          <a:cs typeface="Roboto" panose="02000000000000000000" pitchFamily="2" charset="0"/>
                        </a:rPr>
                        <a:t>2</a:t>
                      </a:r>
                    </a:p>
                  </a:txBody>
                  <a:tcPr>
                    <a:solidFill>
                      <a:srgbClr val="83D3FF">
                        <a:alpha val="20392"/>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latin typeface="Roboto" panose="02000000000000000000" pitchFamily="2" charset="0"/>
                          <a:ea typeface="Roboto" panose="02000000000000000000" pitchFamily="2" charset="0"/>
                          <a:cs typeface="Roboto" panose="02000000000000000000" pitchFamily="2" charset="0"/>
                        </a:rPr>
                        <a:t>Possibly qualified</a:t>
                      </a:r>
                    </a:p>
                  </a:txBody>
                  <a:tcPr>
                    <a:solidFill>
                      <a:srgbClr val="83D3FF">
                        <a:alpha val="20392"/>
                      </a:srgbClr>
                    </a:solidFill>
                  </a:tcPr>
                </a:tc>
                <a:extLst>
                  <a:ext uri="{0D108BD9-81ED-4DB2-BD59-A6C34878D82A}">
                    <a16:rowId xmlns:a16="http://schemas.microsoft.com/office/drawing/2014/main" val="8852767"/>
                  </a:ext>
                </a:extLst>
              </a:tr>
              <a:tr h="438116">
                <a:tc>
                  <a:txBody>
                    <a:bodyPr/>
                    <a:lstStyle/>
                    <a:p>
                      <a:pPr marL="0" algn="l" defTabSz="457200" rtl="0" eaLnBrk="1" latinLnBrk="0" hangingPunct="1"/>
                      <a:r>
                        <a:rPr lang="en-US" sz="1700" kern="1200" dirty="0">
                          <a:solidFill>
                            <a:schemeClr val="dk1"/>
                          </a:solidFill>
                          <a:latin typeface="Roboto" panose="02000000000000000000" pitchFamily="2" charset="0"/>
                          <a:ea typeface="Roboto" panose="02000000000000000000" pitchFamily="2" charset="0"/>
                          <a:cs typeface="Roboto" panose="02000000000000000000" pitchFamily="2" charset="0"/>
                        </a:rPr>
                        <a:t>1</a:t>
                      </a:r>
                    </a:p>
                  </a:txBody>
                  <a:tcPr>
                    <a:solidFill>
                      <a:srgbClr val="83D3FF">
                        <a:alpha val="50196"/>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latin typeface="Roboto" panose="02000000000000000000" pitchFamily="2" charset="0"/>
                          <a:ea typeface="Roboto" panose="02000000000000000000" pitchFamily="2" charset="0"/>
                          <a:cs typeface="Roboto" panose="02000000000000000000" pitchFamily="2" charset="0"/>
                        </a:rPr>
                        <a:t>No recommendation</a:t>
                      </a:r>
                    </a:p>
                  </a:txBody>
                  <a:tcPr>
                    <a:solidFill>
                      <a:srgbClr val="83D3FF">
                        <a:alpha val="50196"/>
                      </a:srgbClr>
                    </a:solidFill>
                  </a:tcPr>
                </a:tc>
                <a:extLst>
                  <a:ext uri="{0D108BD9-81ED-4DB2-BD59-A6C34878D82A}">
                    <a16:rowId xmlns:a16="http://schemas.microsoft.com/office/drawing/2014/main" val="1924031312"/>
                  </a:ext>
                </a:extLst>
              </a:tr>
            </a:tbl>
          </a:graphicData>
        </a:graphic>
      </p:graphicFrame>
      <p:sp>
        <p:nvSpPr>
          <p:cNvPr id="17" name="Rectangle 16">
            <a:extLst>
              <a:ext uri="{FF2B5EF4-FFF2-40B4-BE49-F238E27FC236}">
                <a16:creationId xmlns:a16="http://schemas.microsoft.com/office/drawing/2014/main" id="{F4F84838-200E-9045-AD2C-FFA1B114D96B}"/>
              </a:ext>
            </a:extLst>
          </p:cNvPr>
          <p:cNvSpPr/>
          <p:nvPr/>
        </p:nvSpPr>
        <p:spPr>
          <a:xfrm>
            <a:off x="466724" y="5395866"/>
            <a:ext cx="5343881" cy="600164"/>
          </a:xfrm>
          <a:prstGeom prst="rect">
            <a:avLst/>
          </a:prstGeom>
        </p:spPr>
        <p:txBody>
          <a:bodyPr wrap="square" lIns="0">
            <a:spAutoFit/>
          </a:bodyPr>
          <a:lstStyle/>
          <a:p>
            <a:r>
              <a:rPr lang="en-US" sz="1100" b="1" dirty="0">
                <a:latin typeface="Roboto" panose="02000000000000000000" pitchFamily="2" charset="0"/>
                <a:ea typeface="Roboto" panose="02000000000000000000" pitchFamily="2" charset="0"/>
                <a:cs typeface="Roboto" panose="02000000000000000000" pitchFamily="2" charset="0"/>
              </a:rPr>
              <a:t>“Qualified” </a:t>
            </a:r>
            <a:r>
              <a:rPr lang="en-US" sz="1100" dirty="0">
                <a:latin typeface="Roboto" panose="02000000000000000000" pitchFamily="2" charset="0"/>
                <a:ea typeface="Roboto" panose="02000000000000000000" pitchFamily="2" charset="0"/>
                <a:cs typeface="Roboto" panose="02000000000000000000" pitchFamily="2" charset="0"/>
              </a:rPr>
              <a:t>means that students have proven themselves </a:t>
            </a:r>
            <a:br>
              <a:rPr lang="en-US" sz="11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capable</a:t>
            </a:r>
            <a:r>
              <a:rPr lang="en-US" sz="1100" dirty="0">
                <a:latin typeface="Roboto" panose="02000000000000000000" pitchFamily="2" charset="0"/>
                <a:ea typeface="Roboto" panose="02000000000000000000" pitchFamily="2" charset="0"/>
                <a:cs typeface="Roboto" panose="02000000000000000000" pitchFamily="2" charset="0"/>
              </a:rPr>
              <a:t> of doing the work of an introductory-level course in </a:t>
            </a:r>
            <a:br>
              <a:rPr lang="en-US" sz="1100" dirty="0">
                <a:latin typeface="Roboto" panose="02000000000000000000" pitchFamily="2" charset="0"/>
                <a:ea typeface="Roboto" panose="02000000000000000000" pitchFamily="2" charset="0"/>
                <a:cs typeface="Roboto" panose="02000000000000000000" pitchFamily="2" charset="0"/>
              </a:rPr>
            </a:br>
            <a:r>
              <a:rPr lang="en-US" sz="1100" dirty="0">
                <a:latin typeface="Roboto" panose="02000000000000000000" pitchFamily="2" charset="0"/>
                <a:ea typeface="Roboto" panose="02000000000000000000" pitchFamily="2" charset="0"/>
                <a:cs typeface="Roboto" panose="02000000000000000000" pitchFamily="2" charset="0"/>
              </a:rPr>
              <a:t>a particular subject at university.</a:t>
            </a:r>
          </a:p>
        </p:txBody>
      </p:sp>
      <p:sp>
        <p:nvSpPr>
          <p:cNvPr id="20" name="Content Placeholder 4">
            <a:extLst>
              <a:ext uri="{FF2B5EF4-FFF2-40B4-BE49-F238E27FC236}">
                <a16:creationId xmlns:a16="http://schemas.microsoft.com/office/drawing/2014/main" id="{43DA2BE2-A8FF-204F-8378-23F288C59325}"/>
              </a:ext>
            </a:extLst>
          </p:cNvPr>
          <p:cNvSpPr>
            <a:spLocks noGrp="1"/>
          </p:cNvSpPr>
          <p:nvPr>
            <p:ph idx="14"/>
          </p:nvPr>
        </p:nvSpPr>
        <p:spPr>
          <a:xfrm>
            <a:off x="5909345" y="2170156"/>
            <a:ext cx="5486563" cy="3071444"/>
          </a:xfrm>
        </p:spPr>
        <p:txBody>
          <a:bodyPr tIns="0"/>
          <a:lstStyle/>
          <a:p>
            <a:pPr>
              <a:spcBef>
                <a:spcPts val="1800"/>
              </a:spcBef>
              <a:buFont typeface="Wingdings" pitchFamily="2" charset="2"/>
              <a:buChar char="§"/>
            </a:pPr>
            <a:r>
              <a:rPr lang="en-US" sz="1800" dirty="0"/>
              <a:t>AP</a:t>
            </a:r>
            <a:r>
              <a:rPr lang="en-US" sz="1800" baseline="30000" dirty="0"/>
              <a:t>®</a:t>
            </a:r>
            <a:r>
              <a:rPr lang="en-US" sz="1800" dirty="0"/>
              <a:t> Exams are administered over </a:t>
            </a:r>
            <a:r>
              <a:rPr lang="en-US" sz="1800" b="1" dirty="0"/>
              <a:t>two weeks </a:t>
            </a:r>
            <a:br>
              <a:rPr lang="en-US" sz="1800" b="1" dirty="0"/>
            </a:br>
            <a:r>
              <a:rPr lang="en-US" sz="1800" b="1" dirty="0"/>
              <a:t>in May </a:t>
            </a:r>
            <a:r>
              <a:rPr lang="en-US" sz="1800" dirty="0"/>
              <a:t>every year. </a:t>
            </a:r>
          </a:p>
          <a:p>
            <a:pPr>
              <a:spcBef>
                <a:spcPts val="1800"/>
              </a:spcBef>
              <a:buFont typeface="Wingdings" pitchFamily="2" charset="2"/>
              <a:buChar char="§"/>
            </a:pPr>
            <a:r>
              <a:rPr lang="en-US" sz="1800" dirty="0"/>
              <a:t>An </a:t>
            </a:r>
            <a:r>
              <a:rPr lang="en-US" sz="1800" b="1" dirty="0"/>
              <a:t>AP score </a:t>
            </a:r>
            <a:r>
              <a:rPr lang="en-US" sz="1800" dirty="0"/>
              <a:t>is a weighted combination of </a:t>
            </a:r>
            <a:br>
              <a:rPr lang="en-US" sz="1800" dirty="0"/>
            </a:br>
            <a:r>
              <a:rPr lang="en-US" sz="1800" dirty="0"/>
              <a:t>a student’s scores on the free-response and </a:t>
            </a:r>
            <a:br>
              <a:rPr lang="en-US" sz="1800" dirty="0"/>
            </a:br>
            <a:r>
              <a:rPr lang="en-US" sz="1800" dirty="0"/>
              <a:t>multiple-choice sections of the exam. </a:t>
            </a:r>
          </a:p>
          <a:p>
            <a:pPr>
              <a:spcBef>
                <a:spcPts val="1800"/>
              </a:spcBef>
              <a:buFont typeface="Wingdings" pitchFamily="2" charset="2"/>
              <a:buChar char="§"/>
            </a:pPr>
            <a:r>
              <a:rPr lang="en-US" sz="1800" dirty="0"/>
              <a:t>Most colleges and universities in the U.S. </a:t>
            </a:r>
            <a:br>
              <a:rPr lang="en-US" sz="1800" dirty="0"/>
            </a:br>
            <a:r>
              <a:rPr lang="en-US" sz="1800" dirty="0"/>
              <a:t>and many in Canada grant credit and placement </a:t>
            </a:r>
            <a:br>
              <a:rPr lang="en-US" sz="1800" dirty="0"/>
            </a:br>
            <a:r>
              <a:rPr lang="en-US" sz="1800" dirty="0"/>
              <a:t>for scores of 3, 4, or 5; allowing students to skip the equivalent course once they get to college. </a:t>
            </a:r>
          </a:p>
          <a:p>
            <a:endParaRPr lang="en-US" dirty="0"/>
          </a:p>
        </p:txBody>
      </p:sp>
      <p:sp>
        <p:nvSpPr>
          <p:cNvPr id="7" name="Slide Number Placeholder 1">
            <a:extLst>
              <a:ext uri="{FF2B5EF4-FFF2-40B4-BE49-F238E27FC236}">
                <a16:creationId xmlns:a16="http://schemas.microsoft.com/office/drawing/2014/main" id="{4306FC7F-0F0B-4AA5-9919-0F96518BCB81}"/>
              </a:ext>
            </a:extLst>
          </p:cNvPr>
          <p:cNvSpPr txBox="1">
            <a:spLocks/>
          </p:cNvSpPr>
          <p:nvPr/>
        </p:nvSpPr>
        <p:spPr>
          <a:xfrm>
            <a:off x="9142708" y="6346018"/>
            <a:ext cx="2743200" cy="365125"/>
          </a:xfrm>
          <a:prstGeom prst="rect">
            <a:avLst/>
          </a:prstGeom>
        </p:spPr>
        <p:txBody>
          <a:bodyPr vert="horz" lIns="0" tIns="0" rIns="0" bIns="0" rtlCol="0" anchor="b" anchorCtr="0"/>
          <a:lstStyle>
            <a:defPPr>
              <a:defRPr lang="en-US"/>
            </a:defPPr>
            <a:lvl1pPr marL="0" algn="r" defTabSz="914400" rtl="0" eaLnBrk="1" latinLnBrk="0" hangingPunct="1">
              <a:defRPr sz="1200" kern="1200">
                <a:solidFill>
                  <a:schemeClr val="tx1">
                    <a:tint val="75000"/>
                  </a:schemeClr>
                </a:solidFill>
                <a:latin typeface="Roboto Slab" charset="0"/>
                <a:ea typeface="Roboto Slab" charset="0"/>
                <a:cs typeface="Roboto Slab"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1E9C267-FC72-D447-BF05-09A3351C68CB}" type="slidenum">
              <a:rPr kumimoji="0" lang="en-US" sz="1200" b="0" i="0" u="none" strike="noStrike" kern="1200" cap="none" spc="0" normalizeH="0" baseline="0" noProof="0" smtClean="0">
                <a:ln>
                  <a:noFill/>
                </a:ln>
                <a:solidFill>
                  <a:srgbClr val="1E1E1E">
                    <a:tint val="75000"/>
                  </a:srgbClr>
                </a:solidFill>
                <a:effectLst/>
                <a:uLnTx/>
                <a:uFillTx/>
                <a:latin typeface="Roboto Slab" charset="0"/>
                <a:ea typeface="Roboto Slab"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1E1E1E">
                  <a:tint val="75000"/>
                </a:srgbClr>
              </a:solidFill>
              <a:effectLst/>
              <a:uLnTx/>
              <a:uFillTx/>
              <a:latin typeface="Roboto Slab" charset="0"/>
              <a:ea typeface="Roboto Slab" charset="0"/>
            </a:endParaRPr>
          </a:p>
        </p:txBody>
      </p:sp>
    </p:spTree>
    <p:extLst>
      <p:ext uri="{BB962C8B-B14F-4D97-AF65-F5344CB8AC3E}">
        <p14:creationId xmlns:p14="http://schemas.microsoft.com/office/powerpoint/2010/main" val="252852490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B84CF5C-58D7-40A3-BFDE-8277C15AA700}"/>
              </a:ext>
            </a:extLst>
          </p:cNvPr>
          <p:cNvSpPr>
            <a:spLocks noGrp="1"/>
          </p:cNvSpPr>
          <p:nvPr>
            <p:ph type="body" sz="quarter" idx="15"/>
          </p:nvPr>
        </p:nvSpPr>
        <p:spPr>
          <a:xfrm>
            <a:off x="466724" y="646979"/>
            <a:ext cx="11368383" cy="494764"/>
          </a:xfrm>
        </p:spPr>
        <p:txBody>
          <a:bodyPr/>
          <a:lstStyle/>
          <a:p>
            <a:r>
              <a:rPr lang="en-US" dirty="0"/>
              <a:t>Why International Schools Embrace AP</a:t>
            </a:r>
            <a:r>
              <a:rPr lang="en-US" baseline="30000" dirty="0"/>
              <a:t>®</a:t>
            </a:r>
          </a:p>
        </p:txBody>
      </p:sp>
      <p:sp>
        <p:nvSpPr>
          <p:cNvPr id="125" name="TextBox 124">
            <a:extLst>
              <a:ext uri="{FF2B5EF4-FFF2-40B4-BE49-F238E27FC236}">
                <a16:creationId xmlns:a16="http://schemas.microsoft.com/office/drawing/2014/main" id="{803D71A9-9A4D-43A8-8AAF-BD64E992C582}"/>
              </a:ext>
            </a:extLst>
          </p:cNvPr>
          <p:cNvSpPr txBox="1"/>
          <p:nvPr/>
        </p:nvSpPr>
        <p:spPr>
          <a:xfrm>
            <a:off x="2117598" y="1706653"/>
            <a:ext cx="7081936" cy="369332"/>
          </a:xfrm>
          <a:prstGeom prst="rect">
            <a:avLst/>
          </a:prstGeom>
          <a:solidFill>
            <a:srgbClr val="71C5E8">
              <a:lumMod val="20000"/>
              <a:lumOff val="80000"/>
            </a:srgbClr>
          </a:solidFill>
          <a:ln w="3175">
            <a:noFill/>
          </a:ln>
        </p:spPr>
        <p:txBody>
          <a:bodyPr wrap="square" rtlCol="0">
            <a:spAutoFit/>
          </a:bodyPr>
          <a:lstStyle/>
          <a:p>
            <a:pPr marL="234950" marR="0" lvl="0" indent="0" defTabSz="914400" eaLnBrk="1" fontAlgn="auto" latinLnBrk="0" hangingPunct="1">
              <a:lnSpc>
                <a:spcPct val="100000"/>
              </a:lnSpc>
              <a:spcBef>
                <a:spcPts val="0"/>
              </a:spcBef>
              <a:spcAft>
                <a:spcPts val="0"/>
              </a:spcAft>
              <a:buClrTx/>
              <a:buSzTx/>
              <a:buFontTx/>
              <a:buNone/>
              <a:tabLst>
                <a:tab pos="5881688" algn="l"/>
              </a:tabLst>
              <a:defRPr/>
            </a:pPr>
            <a:r>
              <a:rPr kumimoji="0" lang="en-US" sz="1800" b="1" i="0" u="none" strike="noStrike" kern="0" cap="none" spc="0" normalizeH="0" baseline="0" noProof="0" dirty="0">
                <a:ln>
                  <a:noFill/>
                </a:ln>
                <a:solidFill>
                  <a:srgbClr val="1E1E1E"/>
                </a:solidFill>
                <a:effectLst/>
                <a:uLnTx/>
                <a:uFillTx/>
                <a:latin typeface="Roboto Slab Regular" pitchFamily="2" charset="0"/>
                <a:ea typeface="Roboto Slab Regular" pitchFamily="2" charset="0"/>
              </a:rPr>
              <a:t> It’s recognized globally. </a:t>
            </a:r>
            <a:endParaRPr kumimoji="0" lang="en-US" sz="1800" b="0" i="0" u="none" strike="sngStrike" kern="0" cap="none" spc="0" normalizeH="0" baseline="0" noProof="0" dirty="0">
              <a:ln>
                <a:noFill/>
              </a:ln>
              <a:solidFill>
                <a:srgbClr val="1E1E1E"/>
              </a:solidFill>
              <a:effectLst/>
              <a:uLnTx/>
              <a:uFillTx/>
              <a:latin typeface="Roboto Slab Regular" pitchFamily="2" charset="0"/>
              <a:ea typeface="Roboto Slab Regular" pitchFamily="2" charset="0"/>
            </a:endParaRPr>
          </a:p>
        </p:txBody>
      </p:sp>
      <p:sp>
        <p:nvSpPr>
          <p:cNvPr id="126" name="TextBox 125">
            <a:extLst>
              <a:ext uri="{FF2B5EF4-FFF2-40B4-BE49-F238E27FC236}">
                <a16:creationId xmlns:a16="http://schemas.microsoft.com/office/drawing/2014/main" id="{C798AA2A-701C-416A-8125-668E0D133B64}"/>
              </a:ext>
            </a:extLst>
          </p:cNvPr>
          <p:cNvSpPr txBox="1"/>
          <p:nvPr/>
        </p:nvSpPr>
        <p:spPr>
          <a:xfrm>
            <a:off x="2118949" y="4102368"/>
            <a:ext cx="7081936" cy="369332"/>
          </a:xfrm>
          <a:prstGeom prst="rect">
            <a:avLst/>
          </a:prstGeom>
          <a:solidFill>
            <a:srgbClr val="71C5E8">
              <a:lumMod val="20000"/>
              <a:lumOff val="80000"/>
            </a:srgbClr>
          </a:solidFill>
          <a:ln w="3175">
            <a:noFill/>
          </a:ln>
        </p:spPr>
        <p:txBody>
          <a:bodyPr wrap="square" rtlCol="0">
            <a:spAutoFit/>
          </a:bodyPr>
          <a:lstStyle/>
          <a:p>
            <a:pPr marL="234950" marR="0" lvl="0" indent="0" defTabSz="914400" eaLnBrk="1" fontAlgn="auto" latinLnBrk="0" hangingPunct="1">
              <a:lnSpc>
                <a:spcPct val="100000"/>
              </a:lnSpc>
              <a:spcBef>
                <a:spcPts val="0"/>
              </a:spcBef>
              <a:spcAft>
                <a:spcPts val="0"/>
              </a:spcAft>
              <a:buClrTx/>
              <a:buSzTx/>
              <a:buFontTx/>
              <a:buNone/>
              <a:tabLst>
                <a:tab pos="5881688" algn="l"/>
              </a:tabLst>
              <a:defRPr/>
            </a:pPr>
            <a:r>
              <a:rPr kumimoji="0" lang="en-US" sz="1800" b="1" i="0" u="none" strike="noStrike" kern="0" cap="none" spc="0" normalizeH="0" baseline="0" noProof="0" dirty="0">
                <a:ln>
                  <a:noFill/>
                </a:ln>
                <a:solidFill>
                  <a:srgbClr val="1E1E1E"/>
                </a:solidFill>
                <a:effectLst/>
                <a:uLnTx/>
                <a:uFillTx/>
                <a:latin typeface="Roboto Slab Regular" pitchFamily="2" charset="0"/>
                <a:ea typeface="Roboto Slab Regular" pitchFamily="2" charset="0"/>
              </a:rPr>
              <a:t> It’s empowering.</a:t>
            </a:r>
            <a:endParaRPr kumimoji="0" lang="en-US" sz="1800" b="0" i="0" u="none" strike="noStrike" kern="0" cap="none" spc="0" normalizeH="0" baseline="0" noProof="0" dirty="0">
              <a:ln>
                <a:noFill/>
              </a:ln>
              <a:solidFill>
                <a:srgbClr val="1E1E1E"/>
              </a:solidFill>
              <a:effectLst/>
              <a:uLnTx/>
              <a:uFillTx/>
              <a:latin typeface="Roboto Slab Regular" pitchFamily="2" charset="0"/>
              <a:ea typeface="Roboto Slab Regular" pitchFamily="2" charset="0"/>
            </a:endParaRPr>
          </a:p>
        </p:txBody>
      </p:sp>
      <p:sp>
        <p:nvSpPr>
          <p:cNvPr id="127" name="TextBox 126">
            <a:extLst>
              <a:ext uri="{FF2B5EF4-FFF2-40B4-BE49-F238E27FC236}">
                <a16:creationId xmlns:a16="http://schemas.microsoft.com/office/drawing/2014/main" id="{F279903F-FFE8-4A1B-88FB-545BEED0B782}"/>
              </a:ext>
            </a:extLst>
          </p:cNvPr>
          <p:cNvSpPr txBox="1"/>
          <p:nvPr/>
        </p:nvSpPr>
        <p:spPr>
          <a:xfrm>
            <a:off x="2117598" y="2294193"/>
            <a:ext cx="7081936" cy="369332"/>
          </a:xfrm>
          <a:prstGeom prst="rect">
            <a:avLst/>
          </a:prstGeom>
          <a:solidFill>
            <a:srgbClr val="71C5E8">
              <a:lumMod val="20000"/>
              <a:lumOff val="80000"/>
            </a:srgbClr>
          </a:solidFill>
          <a:ln w="3175">
            <a:noFill/>
          </a:ln>
        </p:spPr>
        <p:txBody>
          <a:bodyPr wrap="square" rtlCol="0">
            <a:spAutoFit/>
          </a:bodyPr>
          <a:lstStyle/>
          <a:p>
            <a:pPr marL="234950" marR="0" lvl="0" indent="0" defTabSz="914400" eaLnBrk="1" fontAlgn="auto" latinLnBrk="0" hangingPunct="1">
              <a:lnSpc>
                <a:spcPct val="100000"/>
              </a:lnSpc>
              <a:spcBef>
                <a:spcPts val="0"/>
              </a:spcBef>
              <a:spcAft>
                <a:spcPts val="0"/>
              </a:spcAft>
              <a:buClrTx/>
              <a:buSzTx/>
              <a:buFontTx/>
              <a:buNone/>
              <a:tabLst>
                <a:tab pos="5881688" algn="l"/>
              </a:tabLst>
              <a:defRPr/>
            </a:pPr>
            <a:r>
              <a:rPr kumimoji="0" lang="en-US" sz="1800" b="1" i="0" u="none" strike="noStrike" kern="0" cap="none" spc="0" normalizeH="0" baseline="0" noProof="0" dirty="0">
                <a:ln>
                  <a:noFill/>
                </a:ln>
                <a:solidFill>
                  <a:srgbClr val="1E1E1E"/>
                </a:solidFill>
                <a:effectLst/>
                <a:uLnTx/>
                <a:uFillTx/>
                <a:latin typeface="Roboto Slab Regular" pitchFamily="2" charset="0"/>
                <a:ea typeface="Roboto Slab Regular" pitchFamily="2" charset="0"/>
              </a:rPr>
              <a:t> It’s rigorous.</a:t>
            </a:r>
            <a:endParaRPr kumimoji="0" lang="en-US" sz="1800" b="0" i="0" u="none" strike="noStrike" kern="0" cap="none" spc="0" normalizeH="0" baseline="0" noProof="0" dirty="0">
              <a:ln>
                <a:noFill/>
              </a:ln>
              <a:solidFill>
                <a:srgbClr val="FF0000"/>
              </a:solidFill>
              <a:effectLst/>
              <a:uLnTx/>
              <a:uFillTx/>
              <a:latin typeface="Roboto Slab Regular" pitchFamily="2" charset="0"/>
              <a:ea typeface="Roboto Slab Regular" pitchFamily="2" charset="0"/>
            </a:endParaRPr>
          </a:p>
        </p:txBody>
      </p:sp>
      <p:sp>
        <p:nvSpPr>
          <p:cNvPr id="128" name="TextBox 127">
            <a:extLst>
              <a:ext uri="{FF2B5EF4-FFF2-40B4-BE49-F238E27FC236}">
                <a16:creationId xmlns:a16="http://schemas.microsoft.com/office/drawing/2014/main" id="{68FE1ED9-0C28-463F-84C2-B64D8B96845E}"/>
              </a:ext>
            </a:extLst>
          </p:cNvPr>
          <p:cNvSpPr txBox="1"/>
          <p:nvPr/>
        </p:nvSpPr>
        <p:spPr>
          <a:xfrm>
            <a:off x="2129363" y="2907762"/>
            <a:ext cx="7081936" cy="369332"/>
          </a:xfrm>
          <a:prstGeom prst="rect">
            <a:avLst/>
          </a:prstGeom>
          <a:solidFill>
            <a:srgbClr val="71C5E8">
              <a:lumMod val="20000"/>
              <a:lumOff val="80000"/>
            </a:srgbClr>
          </a:solidFill>
          <a:ln w="3175">
            <a:noFill/>
          </a:ln>
        </p:spPr>
        <p:txBody>
          <a:bodyPr wrap="square" rtlCol="0">
            <a:spAutoFit/>
          </a:bodyPr>
          <a:lstStyle/>
          <a:p>
            <a:pPr marL="234950" marR="0" lvl="0" indent="0" defTabSz="914400" eaLnBrk="1" fontAlgn="auto" latinLnBrk="0" hangingPunct="1">
              <a:lnSpc>
                <a:spcPct val="100000"/>
              </a:lnSpc>
              <a:spcBef>
                <a:spcPts val="0"/>
              </a:spcBef>
              <a:spcAft>
                <a:spcPts val="0"/>
              </a:spcAft>
              <a:buClrTx/>
              <a:buSzTx/>
              <a:buFontTx/>
              <a:buNone/>
              <a:tabLst>
                <a:tab pos="5881688" algn="l"/>
              </a:tabLst>
              <a:defRPr/>
            </a:pPr>
            <a:r>
              <a:rPr kumimoji="0" lang="en-US" sz="1800" b="1" i="0" u="none" strike="noStrike" kern="0" cap="none" spc="0" normalizeH="0" baseline="0" noProof="0" dirty="0">
                <a:ln>
                  <a:noFill/>
                </a:ln>
                <a:solidFill>
                  <a:srgbClr val="1E1E1E"/>
                </a:solidFill>
                <a:effectLst/>
                <a:uLnTx/>
                <a:uFillTx/>
                <a:latin typeface="Roboto Slab Regular" pitchFamily="2" charset="0"/>
                <a:ea typeface="Roboto Slab Regular" pitchFamily="2" charset="0"/>
              </a:rPr>
              <a:t> It’s effective. </a:t>
            </a:r>
            <a:endParaRPr kumimoji="0" lang="en-US" sz="1800" b="0" i="0" u="none" strike="noStrike" kern="0" cap="none" spc="0" normalizeH="0" baseline="0" noProof="0" dirty="0">
              <a:ln>
                <a:noFill/>
              </a:ln>
              <a:solidFill>
                <a:srgbClr val="1E1E1E"/>
              </a:solidFill>
              <a:effectLst/>
              <a:uLnTx/>
              <a:uFillTx/>
              <a:latin typeface="Roboto Slab Regular" pitchFamily="2" charset="0"/>
              <a:ea typeface="Roboto Slab Regular" pitchFamily="2" charset="0"/>
            </a:endParaRPr>
          </a:p>
        </p:txBody>
      </p:sp>
      <p:sp>
        <p:nvSpPr>
          <p:cNvPr id="129" name="TextBox 128">
            <a:extLst>
              <a:ext uri="{FF2B5EF4-FFF2-40B4-BE49-F238E27FC236}">
                <a16:creationId xmlns:a16="http://schemas.microsoft.com/office/drawing/2014/main" id="{C922A5E1-E81D-403B-8882-1FD8613CF6A3}"/>
              </a:ext>
            </a:extLst>
          </p:cNvPr>
          <p:cNvSpPr txBox="1"/>
          <p:nvPr/>
        </p:nvSpPr>
        <p:spPr>
          <a:xfrm>
            <a:off x="2120079" y="3523420"/>
            <a:ext cx="7081936" cy="369332"/>
          </a:xfrm>
          <a:prstGeom prst="rect">
            <a:avLst/>
          </a:prstGeom>
          <a:solidFill>
            <a:srgbClr val="71C5E8">
              <a:lumMod val="20000"/>
              <a:lumOff val="80000"/>
            </a:srgbClr>
          </a:solidFill>
          <a:ln w="3175">
            <a:noFill/>
          </a:ln>
        </p:spPr>
        <p:txBody>
          <a:bodyPr wrap="square" rtlCol="0">
            <a:spAutoFit/>
          </a:bodyPr>
          <a:lstStyle/>
          <a:p>
            <a:pPr marL="234950" marR="0" lvl="0" indent="0" defTabSz="914400" eaLnBrk="1" fontAlgn="auto" latinLnBrk="0" hangingPunct="1">
              <a:lnSpc>
                <a:spcPct val="100000"/>
              </a:lnSpc>
              <a:spcBef>
                <a:spcPts val="0"/>
              </a:spcBef>
              <a:spcAft>
                <a:spcPts val="0"/>
              </a:spcAft>
              <a:buClrTx/>
              <a:buSzTx/>
              <a:buFontTx/>
              <a:buNone/>
              <a:tabLst>
                <a:tab pos="5881688" algn="l"/>
              </a:tabLst>
              <a:defRPr/>
            </a:pPr>
            <a:r>
              <a:rPr kumimoji="0" lang="en-US" sz="1800" b="1" i="0" u="none" strike="noStrike" kern="0" cap="none" spc="0" normalizeH="0" baseline="0" noProof="0" dirty="0">
                <a:ln>
                  <a:noFill/>
                </a:ln>
                <a:solidFill>
                  <a:srgbClr val="1E1E1E"/>
                </a:solidFill>
                <a:effectLst/>
                <a:uLnTx/>
                <a:uFillTx/>
                <a:latin typeface="Roboto Slab Regular" pitchFamily="2" charset="0"/>
                <a:ea typeface="Roboto Slab Regular" pitchFamily="2" charset="0"/>
              </a:rPr>
              <a:t> It’s adaptable.</a:t>
            </a:r>
            <a:endParaRPr kumimoji="0" lang="en-US" sz="1800" b="1" i="0" u="none" strike="noStrike" kern="0" cap="none" spc="0" normalizeH="0" baseline="0" noProof="0" dirty="0">
              <a:ln>
                <a:noFill/>
              </a:ln>
              <a:solidFill>
                <a:srgbClr val="FF0000"/>
              </a:solidFill>
              <a:effectLst/>
              <a:uLnTx/>
              <a:uFillTx/>
              <a:latin typeface="Roboto Slab Regular" pitchFamily="2" charset="0"/>
              <a:ea typeface="Roboto Slab Regular" pitchFamily="2" charset="0"/>
            </a:endParaRPr>
          </a:p>
        </p:txBody>
      </p:sp>
      <p:sp>
        <p:nvSpPr>
          <p:cNvPr id="222" name="TextBox 221">
            <a:extLst>
              <a:ext uri="{FF2B5EF4-FFF2-40B4-BE49-F238E27FC236}">
                <a16:creationId xmlns:a16="http://schemas.microsoft.com/office/drawing/2014/main" id="{330D7926-D2CD-4568-8C2A-FD0A8387CCCF}"/>
              </a:ext>
            </a:extLst>
          </p:cNvPr>
          <p:cNvSpPr txBox="1"/>
          <p:nvPr/>
        </p:nvSpPr>
        <p:spPr>
          <a:xfrm>
            <a:off x="2134279" y="4710894"/>
            <a:ext cx="7081936" cy="369332"/>
          </a:xfrm>
          <a:prstGeom prst="rect">
            <a:avLst/>
          </a:prstGeom>
          <a:solidFill>
            <a:srgbClr val="71C5E8">
              <a:lumMod val="20000"/>
              <a:lumOff val="80000"/>
            </a:srgbClr>
          </a:solidFill>
          <a:ln w="3175">
            <a:noFill/>
          </a:ln>
        </p:spPr>
        <p:txBody>
          <a:bodyPr wrap="square" rtlCol="0">
            <a:spAutoFit/>
          </a:bodyPr>
          <a:lstStyle/>
          <a:p>
            <a:pPr marL="234950" marR="0" lvl="0" indent="0" defTabSz="914400" eaLnBrk="1" fontAlgn="auto" latinLnBrk="0" hangingPunct="1">
              <a:lnSpc>
                <a:spcPct val="100000"/>
              </a:lnSpc>
              <a:spcBef>
                <a:spcPts val="0"/>
              </a:spcBef>
              <a:spcAft>
                <a:spcPts val="0"/>
              </a:spcAft>
              <a:buClrTx/>
              <a:buSzTx/>
              <a:buFontTx/>
              <a:buNone/>
              <a:tabLst>
                <a:tab pos="5881688" algn="l"/>
              </a:tabLst>
              <a:defRPr/>
            </a:pPr>
            <a:r>
              <a:rPr kumimoji="0" lang="en-US" sz="1800" b="1" i="0" u="none" strike="noStrike" kern="0" cap="none" spc="0" normalizeH="0" baseline="0" noProof="0" dirty="0">
                <a:ln>
                  <a:noFill/>
                </a:ln>
                <a:solidFill>
                  <a:srgbClr val="1E1E1E"/>
                </a:solidFill>
                <a:effectLst/>
                <a:uLnTx/>
                <a:uFillTx/>
                <a:latin typeface="Roboto Slab Regular" pitchFamily="2" charset="0"/>
                <a:ea typeface="Roboto Slab Regular" pitchFamily="2" charset="0"/>
              </a:rPr>
              <a:t> It’s accessible. </a:t>
            </a:r>
            <a:endParaRPr kumimoji="0" lang="en-US" sz="1800" b="0" i="0" u="none" strike="noStrike" kern="0" cap="none" spc="0" normalizeH="0" baseline="0" noProof="0" dirty="0">
              <a:ln>
                <a:noFill/>
              </a:ln>
              <a:solidFill>
                <a:srgbClr val="1E1E1E"/>
              </a:solidFill>
              <a:effectLst/>
              <a:uLnTx/>
              <a:uFillTx/>
              <a:latin typeface="Roboto Slab Regular" pitchFamily="2" charset="0"/>
              <a:ea typeface="Roboto Slab Regular" pitchFamily="2" charset="0"/>
            </a:endParaRPr>
          </a:p>
        </p:txBody>
      </p:sp>
      <p:sp>
        <p:nvSpPr>
          <p:cNvPr id="241" name="TextBox 240">
            <a:extLst>
              <a:ext uri="{FF2B5EF4-FFF2-40B4-BE49-F238E27FC236}">
                <a16:creationId xmlns:a16="http://schemas.microsoft.com/office/drawing/2014/main" id="{A6E4FBA9-62AF-4DDA-92EA-454384305AA9}"/>
              </a:ext>
            </a:extLst>
          </p:cNvPr>
          <p:cNvSpPr txBox="1"/>
          <p:nvPr/>
        </p:nvSpPr>
        <p:spPr>
          <a:xfrm>
            <a:off x="2117598" y="5276242"/>
            <a:ext cx="7081936" cy="369332"/>
          </a:xfrm>
          <a:prstGeom prst="rect">
            <a:avLst/>
          </a:prstGeom>
          <a:solidFill>
            <a:srgbClr val="71C5E8">
              <a:lumMod val="20000"/>
              <a:lumOff val="80000"/>
            </a:srgbClr>
          </a:solidFill>
          <a:ln w="3175">
            <a:noFill/>
          </a:ln>
        </p:spPr>
        <p:txBody>
          <a:bodyPr wrap="square" rtlCol="0">
            <a:spAutoFit/>
          </a:bodyPr>
          <a:lstStyle/>
          <a:p>
            <a:pPr marL="234950" marR="0" lvl="0" indent="0" defTabSz="914400" eaLnBrk="1" fontAlgn="auto" latinLnBrk="0" hangingPunct="1">
              <a:lnSpc>
                <a:spcPct val="100000"/>
              </a:lnSpc>
              <a:spcBef>
                <a:spcPts val="0"/>
              </a:spcBef>
              <a:spcAft>
                <a:spcPts val="0"/>
              </a:spcAft>
              <a:buClrTx/>
              <a:buSzTx/>
              <a:buFontTx/>
              <a:buNone/>
              <a:tabLst>
                <a:tab pos="5881688" algn="l"/>
              </a:tabLst>
              <a:defRPr/>
            </a:pPr>
            <a:r>
              <a:rPr kumimoji="0" lang="en-US" sz="1800" b="1" i="0" u="none" strike="noStrike" kern="0" cap="none" spc="0" normalizeH="0" baseline="0" noProof="0" dirty="0">
                <a:ln>
                  <a:noFill/>
                </a:ln>
                <a:solidFill>
                  <a:srgbClr val="1E1E1E"/>
                </a:solidFill>
                <a:effectLst/>
                <a:uLnTx/>
                <a:uFillTx/>
                <a:latin typeface="Roboto Slab Regular" pitchFamily="2" charset="0"/>
                <a:ea typeface="Roboto Slab Regular" pitchFamily="2" charset="0"/>
              </a:rPr>
              <a:t> It’s innovative.</a:t>
            </a:r>
            <a:endParaRPr kumimoji="0" lang="en-US" sz="1800" b="0" i="0" u="none" strike="noStrike" kern="0" cap="none" spc="0" normalizeH="0" baseline="0" noProof="0" dirty="0">
              <a:ln>
                <a:noFill/>
              </a:ln>
              <a:solidFill>
                <a:srgbClr val="1E1E1E"/>
              </a:solidFill>
              <a:effectLst/>
              <a:uLnTx/>
              <a:uFillTx/>
              <a:latin typeface="Roboto Slab Regular" pitchFamily="2" charset="0"/>
              <a:ea typeface="Roboto Slab Regular" pitchFamily="2" charset="0"/>
            </a:endParaRPr>
          </a:p>
        </p:txBody>
      </p:sp>
      <p:pic>
        <p:nvPicPr>
          <p:cNvPr id="243" name="Picture 242">
            <a:extLst>
              <a:ext uri="{FF2B5EF4-FFF2-40B4-BE49-F238E27FC236}">
                <a16:creationId xmlns:a16="http://schemas.microsoft.com/office/drawing/2014/main" id="{E3B5A793-80E1-8E4B-AA5F-70E6E1B8C713}"/>
              </a:ext>
            </a:extLst>
          </p:cNvPr>
          <p:cNvPicPr>
            <a:picLocks noChangeAspect="1"/>
          </p:cNvPicPr>
          <p:nvPr/>
        </p:nvPicPr>
        <p:blipFill>
          <a:blip r:embed="rId3"/>
          <a:stretch>
            <a:fillRect/>
          </a:stretch>
        </p:blipFill>
        <p:spPr>
          <a:xfrm>
            <a:off x="2043383" y="5208324"/>
            <a:ext cx="1273490" cy="1648044"/>
          </a:xfrm>
          <a:prstGeom prst="rect">
            <a:avLst/>
          </a:prstGeom>
        </p:spPr>
      </p:pic>
      <p:pic>
        <p:nvPicPr>
          <p:cNvPr id="244" name="Picture 243">
            <a:extLst>
              <a:ext uri="{FF2B5EF4-FFF2-40B4-BE49-F238E27FC236}">
                <a16:creationId xmlns:a16="http://schemas.microsoft.com/office/drawing/2014/main" id="{BF521EA5-A702-FC4A-98DA-78A61410C5E7}"/>
              </a:ext>
            </a:extLst>
          </p:cNvPr>
          <p:cNvPicPr>
            <a:picLocks noChangeAspect="1"/>
          </p:cNvPicPr>
          <p:nvPr/>
        </p:nvPicPr>
        <p:blipFill>
          <a:blip r:embed="rId4"/>
          <a:stretch>
            <a:fillRect/>
          </a:stretch>
        </p:blipFill>
        <p:spPr>
          <a:xfrm>
            <a:off x="1663195" y="4286841"/>
            <a:ext cx="1288686" cy="1667712"/>
          </a:xfrm>
          <a:prstGeom prst="rect">
            <a:avLst/>
          </a:prstGeom>
        </p:spPr>
      </p:pic>
      <p:pic>
        <p:nvPicPr>
          <p:cNvPr id="245" name="Picture 244">
            <a:extLst>
              <a:ext uri="{FF2B5EF4-FFF2-40B4-BE49-F238E27FC236}">
                <a16:creationId xmlns:a16="http://schemas.microsoft.com/office/drawing/2014/main" id="{B315D3EC-3FB5-AF4B-9FCC-3FD06B35A628}"/>
              </a:ext>
            </a:extLst>
          </p:cNvPr>
          <p:cNvPicPr>
            <a:picLocks noChangeAspect="1"/>
          </p:cNvPicPr>
          <p:nvPr/>
        </p:nvPicPr>
        <p:blipFill>
          <a:blip r:embed="rId5"/>
          <a:stretch>
            <a:fillRect/>
          </a:stretch>
        </p:blipFill>
        <p:spPr>
          <a:xfrm>
            <a:off x="1853126" y="3701916"/>
            <a:ext cx="1269493" cy="1642873"/>
          </a:xfrm>
          <a:prstGeom prst="rect">
            <a:avLst/>
          </a:prstGeom>
        </p:spPr>
      </p:pic>
      <p:pic>
        <p:nvPicPr>
          <p:cNvPr id="246" name="Picture 245">
            <a:extLst>
              <a:ext uri="{FF2B5EF4-FFF2-40B4-BE49-F238E27FC236}">
                <a16:creationId xmlns:a16="http://schemas.microsoft.com/office/drawing/2014/main" id="{4210FFB3-58D4-D848-95CF-129C6A977EA3}"/>
              </a:ext>
            </a:extLst>
          </p:cNvPr>
          <p:cNvPicPr>
            <a:picLocks noChangeAspect="1"/>
          </p:cNvPicPr>
          <p:nvPr/>
        </p:nvPicPr>
        <p:blipFill>
          <a:blip r:embed="rId6"/>
          <a:stretch>
            <a:fillRect/>
          </a:stretch>
        </p:blipFill>
        <p:spPr>
          <a:xfrm>
            <a:off x="1521289" y="1660874"/>
            <a:ext cx="1307550" cy="1692123"/>
          </a:xfrm>
          <a:prstGeom prst="rect">
            <a:avLst/>
          </a:prstGeom>
        </p:spPr>
      </p:pic>
      <p:pic>
        <p:nvPicPr>
          <p:cNvPr id="247" name="Picture 246">
            <a:extLst>
              <a:ext uri="{FF2B5EF4-FFF2-40B4-BE49-F238E27FC236}">
                <a16:creationId xmlns:a16="http://schemas.microsoft.com/office/drawing/2014/main" id="{EC5320F6-08F2-8B49-898D-22EF2A52B9AB}"/>
              </a:ext>
            </a:extLst>
          </p:cNvPr>
          <p:cNvPicPr>
            <a:picLocks noChangeAspect="1"/>
          </p:cNvPicPr>
          <p:nvPr/>
        </p:nvPicPr>
        <p:blipFill>
          <a:blip r:embed="rId7"/>
          <a:stretch>
            <a:fillRect/>
          </a:stretch>
        </p:blipFill>
        <p:spPr>
          <a:xfrm>
            <a:off x="1941570" y="1554123"/>
            <a:ext cx="1297476" cy="1679087"/>
          </a:xfrm>
          <a:prstGeom prst="rect">
            <a:avLst/>
          </a:prstGeom>
        </p:spPr>
      </p:pic>
      <p:pic>
        <p:nvPicPr>
          <p:cNvPr id="250" name="Picture 249">
            <a:extLst>
              <a:ext uri="{FF2B5EF4-FFF2-40B4-BE49-F238E27FC236}">
                <a16:creationId xmlns:a16="http://schemas.microsoft.com/office/drawing/2014/main" id="{1961A390-15FA-0449-9C0A-823F3570A4BB}"/>
              </a:ext>
            </a:extLst>
          </p:cNvPr>
          <p:cNvPicPr>
            <a:picLocks noChangeAspect="1"/>
          </p:cNvPicPr>
          <p:nvPr/>
        </p:nvPicPr>
        <p:blipFill>
          <a:blip r:embed="rId8"/>
          <a:stretch>
            <a:fillRect/>
          </a:stretch>
        </p:blipFill>
        <p:spPr>
          <a:xfrm>
            <a:off x="1618635" y="2389751"/>
            <a:ext cx="1301424" cy="1684197"/>
          </a:xfrm>
          <a:prstGeom prst="rect">
            <a:avLst/>
          </a:prstGeom>
        </p:spPr>
      </p:pic>
      <p:pic>
        <p:nvPicPr>
          <p:cNvPr id="251" name="Picture 250">
            <a:extLst>
              <a:ext uri="{FF2B5EF4-FFF2-40B4-BE49-F238E27FC236}">
                <a16:creationId xmlns:a16="http://schemas.microsoft.com/office/drawing/2014/main" id="{8818749C-7CC2-8249-8A31-46AAE745E487}"/>
              </a:ext>
            </a:extLst>
          </p:cNvPr>
          <p:cNvPicPr>
            <a:picLocks noChangeAspect="1"/>
          </p:cNvPicPr>
          <p:nvPr/>
        </p:nvPicPr>
        <p:blipFill>
          <a:blip r:embed="rId9"/>
          <a:stretch>
            <a:fillRect/>
          </a:stretch>
        </p:blipFill>
        <p:spPr>
          <a:xfrm>
            <a:off x="1715281" y="3056505"/>
            <a:ext cx="1274324" cy="1649126"/>
          </a:xfrm>
          <a:prstGeom prst="rect">
            <a:avLst/>
          </a:prstGeom>
        </p:spPr>
      </p:pic>
      <p:sp>
        <p:nvSpPr>
          <p:cNvPr id="18" name="Slide Number Placeholder 1">
            <a:extLst>
              <a:ext uri="{FF2B5EF4-FFF2-40B4-BE49-F238E27FC236}">
                <a16:creationId xmlns:a16="http://schemas.microsoft.com/office/drawing/2014/main" id="{FF670A03-A668-43FD-A79E-61270530FA14}"/>
              </a:ext>
            </a:extLst>
          </p:cNvPr>
          <p:cNvSpPr txBox="1">
            <a:spLocks/>
          </p:cNvSpPr>
          <p:nvPr/>
        </p:nvSpPr>
        <p:spPr>
          <a:xfrm>
            <a:off x="9142708" y="6346018"/>
            <a:ext cx="2743200" cy="365125"/>
          </a:xfrm>
          <a:prstGeom prst="rect">
            <a:avLst/>
          </a:prstGeom>
        </p:spPr>
        <p:txBody>
          <a:bodyPr vert="horz" lIns="0" tIns="0" rIns="0" bIns="0" rtlCol="0" anchor="b" anchorCtr="0"/>
          <a:lstStyle>
            <a:defPPr>
              <a:defRPr lang="en-US"/>
            </a:defPPr>
            <a:lvl1pPr marL="0" algn="r" defTabSz="914400" rtl="0" eaLnBrk="1" latinLnBrk="0" hangingPunct="1">
              <a:defRPr sz="1200" kern="1200">
                <a:solidFill>
                  <a:schemeClr val="tx1">
                    <a:tint val="75000"/>
                  </a:schemeClr>
                </a:solidFill>
                <a:latin typeface="Roboto Slab" charset="0"/>
                <a:ea typeface="Roboto Slab" charset="0"/>
                <a:cs typeface="Roboto Slab"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1E9C267-FC72-D447-BF05-09A3351C68CB}" type="slidenum">
              <a:rPr kumimoji="0" lang="en-US" sz="1200" b="0" i="0" u="none" strike="noStrike" kern="1200" cap="none" spc="0" normalizeH="0" baseline="0" noProof="0" smtClean="0">
                <a:ln>
                  <a:noFill/>
                </a:ln>
                <a:solidFill>
                  <a:srgbClr val="1E1E1E">
                    <a:tint val="75000"/>
                  </a:srgbClr>
                </a:solidFill>
                <a:effectLst/>
                <a:uLnTx/>
                <a:uFillTx/>
                <a:latin typeface="Roboto Slab" charset="0"/>
                <a:ea typeface="Roboto Slab"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1E1E1E">
                  <a:tint val="75000"/>
                </a:srgbClr>
              </a:solidFill>
              <a:effectLst/>
              <a:uLnTx/>
              <a:uFillTx/>
              <a:latin typeface="Roboto Slab" charset="0"/>
              <a:ea typeface="Roboto Slab" charset="0"/>
            </a:endParaRPr>
          </a:p>
        </p:txBody>
      </p:sp>
    </p:spTree>
    <p:extLst>
      <p:ext uri="{BB962C8B-B14F-4D97-AF65-F5344CB8AC3E}">
        <p14:creationId xmlns:p14="http://schemas.microsoft.com/office/powerpoint/2010/main" val="358432127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08857" y="2040822"/>
            <a:ext cx="4001193" cy="720197"/>
          </a:xfrm>
        </p:spPr>
        <p:txBody>
          <a:bodyPr/>
          <a:lstStyle/>
          <a:p>
            <a:r>
              <a:rPr lang="en-US" dirty="0"/>
              <a:t>Why take AP</a:t>
            </a:r>
            <a:r>
              <a:rPr lang="en-US" baseline="30000" dirty="0"/>
              <a:t>®</a:t>
            </a:r>
            <a:r>
              <a:rPr lang="en-US" dirty="0"/>
              <a:t>?</a:t>
            </a:r>
          </a:p>
        </p:txBody>
      </p:sp>
      <p:sp>
        <p:nvSpPr>
          <p:cNvPr id="6" name="Text Placeholder 5"/>
          <p:cNvSpPr>
            <a:spLocks noGrp="1"/>
          </p:cNvSpPr>
          <p:nvPr>
            <p:ph type="body" sz="quarter" idx="10"/>
          </p:nvPr>
        </p:nvSpPr>
        <p:spPr>
          <a:xfrm>
            <a:off x="1308856" y="2762177"/>
            <a:ext cx="4001193" cy="507831"/>
          </a:xfrm>
        </p:spPr>
        <p:txBody>
          <a:bodyPr/>
          <a:lstStyle/>
          <a:p>
            <a:r>
              <a:rPr lang="en-US" dirty="0"/>
              <a:t>Discover the benefits.</a:t>
            </a:r>
          </a:p>
        </p:txBody>
      </p:sp>
      <p:sp>
        <p:nvSpPr>
          <p:cNvPr id="7" name="Slide Number Placeholder 1">
            <a:extLst>
              <a:ext uri="{FF2B5EF4-FFF2-40B4-BE49-F238E27FC236}">
                <a16:creationId xmlns:a16="http://schemas.microsoft.com/office/drawing/2014/main" id="{43C6FEC5-0C7A-4DDF-9CAB-EA1ABD89EFC8}"/>
              </a:ext>
            </a:extLst>
          </p:cNvPr>
          <p:cNvSpPr txBox="1">
            <a:spLocks/>
          </p:cNvSpPr>
          <p:nvPr/>
        </p:nvSpPr>
        <p:spPr>
          <a:xfrm>
            <a:off x="8990308" y="6193618"/>
            <a:ext cx="2743200" cy="365125"/>
          </a:xfrm>
          <a:prstGeom prst="rect">
            <a:avLst/>
          </a:prstGeom>
        </p:spPr>
        <p:txBody>
          <a:bodyPr vert="horz" lIns="0" tIns="0" rIns="0" bIns="0" rtlCol="0" anchor="b" anchorCtr="0"/>
          <a:lstStyle>
            <a:defPPr>
              <a:defRPr lang="en-US"/>
            </a:defPPr>
            <a:lvl1pPr marL="0" algn="r" defTabSz="914400" rtl="0" eaLnBrk="1" latinLnBrk="0" hangingPunct="1">
              <a:defRPr sz="1200" kern="1200">
                <a:solidFill>
                  <a:schemeClr val="tx1">
                    <a:tint val="75000"/>
                  </a:schemeClr>
                </a:solidFill>
                <a:latin typeface="Roboto Slab" charset="0"/>
                <a:ea typeface="Roboto Slab" charset="0"/>
                <a:cs typeface="Roboto Slab"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1E9C267-FC72-D447-BF05-09A3351C68CB}" type="slidenum">
              <a:rPr kumimoji="0" lang="en-US" sz="1200" b="0" i="0" u="none" strike="noStrike" kern="1200" cap="none" spc="0" normalizeH="0" baseline="0" noProof="0" smtClean="0">
                <a:ln>
                  <a:noFill/>
                </a:ln>
                <a:solidFill>
                  <a:srgbClr val="1E1E1E">
                    <a:tint val="75000"/>
                  </a:srgbClr>
                </a:solidFill>
                <a:effectLst/>
                <a:uLnTx/>
                <a:uFillTx/>
                <a:latin typeface="Roboto Slab" charset="0"/>
                <a:ea typeface="Roboto Slab"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1E1E1E">
                  <a:tint val="75000"/>
                </a:srgbClr>
              </a:solidFill>
              <a:effectLst/>
              <a:uLnTx/>
              <a:uFillTx/>
              <a:latin typeface="Roboto Slab" charset="0"/>
              <a:ea typeface="Roboto Slab" charset="0"/>
            </a:endParaRPr>
          </a:p>
        </p:txBody>
      </p:sp>
    </p:spTree>
    <p:extLst>
      <p:ext uri="{BB962C8B-B14F-4D97-AF65-F5344CB8AC3E}">
        <p14:creationId xmlns:p14="http://schemas.microsoft.com/office/powerpoint/2010/main" val="745720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4994030" y="555809"/>
            <a:ext cx="6739477" cy="5372292"/>
          </a:xfrm>
        </p:spPr>
        <p:txBody>
          <a:bodyPr/>
          <a:lstStyle/>
          <a:p>
            <a:pPr>
              <a:buClr>
                <a:srgbClr val="006298"/>
              </a:buClr>
            </a:pPr>
            <a:r>
              <a:rPr lang="en-US" sz="1800" dirty="0"/>
              <a:t>Almost all colleges and universities in the U.S. grant credit, advanced placement, or both for at least one AP Exam.</a:t>
            </a:r>
          </a:p>
          <a:p>
            <a:pPr>
              <a:buClr>
                <a:srgbClr val="006298"/>
              </a:buClr>
            </a:pPr>
            <a:r>
              <a:rPr lang="en-US" sz="1800" dirty="0"/>
              <a:t>Policies vary widely between (and sometimes within) institutions due to department requirements.</a:t>
            </a:r>
          </a:p>
          <a:p>
            <a:pPr>
              <a:buClr>
                <a:srgbClr val="006298"/>
              </a:buClr>
            </a:pPr>
            <a:r>
              <a:rPr lang="en-US" sz="1800" dirty="0"/>
              <a:t>For more information, visit AP Credit Policy Search: </a:t>
            </a:r>
            <a:r>
              <a:rPr lang="en-US" sz="1800" b="1" dirty="0">
                <a:solidFill>
                  <a:srgbClr val="0070C0"/>
                </a:solidFill>
              </a:rPr>
              <a:t>apstudents.org/creditpolicy</a:t>
            </a:r>
            <a:r>
              <a:rPr lang="en-US" sz="1800" dirty="0"/>
              <a:t>.</a:t>
            </a:r>
          </a:p>
          <a:p>
            <a:pPr marL="0" indent="0">
              <a:buNone/>
            </a:pPr>
            <a:endParaRPr lang="en-US" dirty="0"/>
          </a:p>
        </p:txBody>
      </p:sp>
      <p:sp>
        <p:nvSpPr>
          <p:cNvPr id="12" name="Title 11"/>
          <p:cNvSpPr>
            <a:spLocks noGrp="1"/>
          </p:cNvSpPr>
          <p:nvPr>
            <p:ph type="title"/>
          </p:nvPr>
        </p:nvSpPr>
        <p:spPr>
          <a:xfrm>
            <a:off x="458492" y="350580"/>
            <a:ext cx="4465200" cy="803297"/>
          </a:xfrm>
        </p:spPr>
        <p:txBody>
          <a:bodyPr/>
          <a:lstStyle/>
          <a:p>
            <a:r>
              <a:rPr lang="en-US" sz="2400" dirty="0"/>
              <a:t>Credit and Placement for Qualifying AP Scores</a:t>
            </a:r>
          </a:p>
        </p:txBody>
      </p:sp>
      <p:pic>
        <p:nvPicPr>
          <p:cNvPr id="5" name="Picture 2">
            <a:extLst>
              <a:ext uri="{FF2B5EF4-FFF2-40B4-BE49-F238E27FC236}">
                <a16:creationId xmlns:a16="http://schemas.microsoft.com/office/drawing/2014/main" id="{D10E5383-BF1C-45E8-A071-7027D004E2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3792"/>
          <a:stretch/>
        </p:blipFill>
        <p:spPr bwMode="auto">
          <a:xfrm>
            <a:off x="5454251" y="2776008"/>
            <a:ext cx="6002126" cy="3420372"/>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a:extLst>
              <a:ext uri="{FF2B5EF4-FFF2-40B4-BE49-F238E27FC236}">
                <a16:creationId xmlns:a16="http://schemas.microsoft.com/office/drawing/2014/main" id="{063618BF-CAD8-4DF3-A2FC-F961B7ECD9CC}"/>
              </a:ext>
            </a:extLst>
          </p:cNvPr>
          <p:cNvPicPr>
            <a:picLocks noChangeAspect="1"/>
          </p:cNvPicPr>
          <p:nvPr/>
        </p:nvPicPr>
        <p:blipFill>
          <a:blip r:embed="rId4"/>
          <a:stretch>
            <a:fillRect/>
          </a:stretch>
        </p:blipFill>
        <p:spPr>
          <a:xfrm>
            <a:off x="458492" y="1541977"/>
            <a:ext cx="4433431" cy="4965443"/>
          </a:xfrm>
          <a:prstGeom prst="rect">
            <a:avLst/>
          </a:prstGeom>
          <a:ln>
            <a:solidFill>
              <a:srgbClr val="0070C0"/>
            </a:solidFill>
          </a:ln>
        </p:spPr>
      </p:pic>
      <p:sp>
        <p:nvSpPr>
          <p:cNvPr id="7" name="Slide Number Placeholder 1">
            <a:extLst>
              <a:ext uri="{FF2B5EF4-FFF2-40B4-BE49-F238E27FC236}">
                <a16:creationId xmlns:a16="http://schemas.microsoft.com/office/drawing/2014/main" id="{08BDF217-9934-45F7-ACAE-21B449667BD1}"/>
              </a:ext>
            </a:extLst>
          </p:cNvPr>
          <p:cNvSpPr txBox="1">
            <a:spLocks/>
          </p:cNvSpPr>
          <p:nvPr/>
        </p:nvSpPr>
        <p:spPr>
          <a:xfrm>
            <a:off x="9142708" y="6346018"/>
            <a:ext cx="2743200" cy="365125"/>
          </a:xfrm>
          <a:prstGeom prst="rect">
            <a:avLst/>
          </a:prstGeom>
        </p:spPr>
        <p:txBody>
          <a:bodyPr vert="horz" lIns="0" tIns="0" rIns="0" bIns="0" rtlCol="0" anchor="b" anchorCtr="0"/>
          <a:lstStyle>
            <a:defPPr>
              <a:defRPr lang="en-US"/>
            </a:defPPr>
            <a:lvl1pPr marL="0" algn="r" defTabSz="914400" rtl="0" eaLnBrk="1" latinLnBrk="0" hangingPunct="1">
              <a:defRPr sz="1200" kern="1200">
                <a:solidFill>
                  <a:schemeClr val="tx1">
                    <a:tint val="75000"/>
                  </a:schemeClr>
                </a:solidFill>
                <a:latin typeface="Roboto Slab" charset="0"/>
                <a:ea typeface="Roboto Slab" charset="0"/>
                <a:cs typeface="Roboto Slab"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1E9C267-FC72-D447-BF05-09A3351C68CB}" type="slidenum">
              <a:rPr kumimoji="0" lang="en-US" sz="1200" b="0" i="0" u="none" strike="noStrike" kern="1200" cap="none" spc="0" normalizeH="0" baseline="0" noProof="0" smtClean="0">
                <a:ln>
                  <a:noFill/>
                </a:ln>
                <a:solidFill>
                  <a:srgbClr val="1E1E1E">
                    <a:tint val="75000"/>
                  </a:srgbClr>
                </a:solidFill>
                <a:effectLst/>
                <a:uLnTx/>
                <a:uFillTx/>
                <a:latin typeface="Roboto Slab" charset="0"/>
                <a:ea typeface="Roboto Slab"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1E1E1E">
                  <a:tint val="75000"/>
                </a:srgbClr>
              </a:solidFill>
              <a:effectLst/>
              <a:uLnTx/>
              <a:uFillTx/>
              <a:latin typeface="Roboto Slab" charset="0"/>
              <a:ea typeface="Roboto Slab" charset="0"/>
            </a:endParaRPr>
          </a:p>
        </p:txBody>
      </p:sp>
    </p:spTree>
    <p:extLst>
      <p:ext uri="{BB962C8B-B14F-4D97-AF65-F5344CB8AC3E}">
        <p14:creationId xmlns:p14="http://schemas.microsoft.com/office/powerpoint/2010/main" val="375545437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49A6A108-97C7-484C-8E17-622E3A85F269}"/>
              </a:ext>
            </a:extLst>
          </p:cNvPr>
          <p:cNvSpPr>
            <a:spLocks noGrp="1"/>
          </p:cNvSpPr>
          <p:nvPr>
            <p:ph idx="1"/>
          </p:nvPr>
        </p:nvSpPr>
        <p:spPr>
          <a:xfrm>
            <a:off x="466724" y="2348311"/>
            <a:ext cx="4572000" cy="3498089"/>
          </a:xfrm>
        </p:spPr>
        <p:txBody>
          <a:bodyPr tIns="0"/>
          <a:lstStyle/>
          <a:p>
            <a:pPr>
              <a:spcBef>
                <a:spcPts val="1800"/>
              </a:spcBef>
              <a:buFont typeface="Wingdings" pitchFamily="2" charset="2"/>
              <a:buChar char="§"/>
            </a:pPr>
            <a:r>
              <a:rPr lang="en-US" sz="1800" dirty="0"/>
              <a:t>Demonstrates students challenged themselves with the most rigorous </a:t>
            </a:r>
            <a:br>
              <a:rPr lang="en-US" sz="1800" dirty="0"/>
            </a:br>
            <a:r>
              <a:rPr lang="en-US" sz="1800" dirty="0"/>
              <a:t>courses available. </a:t>
            </a:r>
          </a:p>
          <a:p>
            <a:pPr>
              <a:spcBef>
                <a:spcPts val="1800"/>
              </a:spcBef>
              <a:buFont typeface="Wingdings" pitchFamily="2" charset="2"/>
              <a:buChar char="§"/>
            </a:pPr>
            <a:r>
              <a:rPr lang="en-US" sz="1800" dirty="0"/>
              <a:t>Success on an AP</a:t>
            </a:r>
            <a:r>
              <a:rPr lang="en-US" sz="1800" baseline="30000" dirty="0"/>
              <a:t>®</a:t>
            </a:r>
            <a:r>
              <a:rPr lang="en-US" sz="1800" dirty="0"/>
              <a:t> Exam shows </a:t>
            </a:r>
            <a:br>
              <a:rPr lang="en-US" sz="1800" dirty="0"/>
            </a:br>
            <a:r>
              <a:rPr lang="en-US" sz="1800" dirty="0"/>
              <a:t>readiness for university-level coursework.</a:t>
            </a:r>
          </a:p>
          <a:p>
            <a:pPr>
              <a:spcBef>
                <a:spcPts val="1800"/>
              </a:spcBef>
              <a:buFont typeface="Wingdings" pitchFamily="2" charset="2"/>
              <a:buChar char="§"/>
            </a:pPr>
            <a:r>
              <a:rPr lang="en-US" sz="1800" dirty="0"/>
              <a:t>More students taking AP globally: </a:t>
            </a:r>
            <a:br>
              <a:rPr lang="en-US" sz="1800" dirty="0"/>
            </a:br>
            <a:r>
              <a:rPr lang="en-US" sz="1800" dirty="0"/>
              <a:t>In 2018, over 5 million AP Exams were </a:t>
            </a:r>
            <a:br>
              <a:rPr lang="en-US" sz="1800" dirty="0"/>
            </a:br>
            <a:r>
              <a:rPr lang="en-US" sz="1800" dirty="0"/>
              <a:t>taken by approximately 2.8 million </a:t>
            </a:r>
            <a:br>
              <a:rPr lang="en-US" sz="1800" dirty="0"/>
            </a:br>
            <a:r>
              <a:rPr lang="en-US" sz="1800" dirty="0"/>
              <a:t>students from over 22,000 secondary schools around the world.</a:t>
            </a:r>
            <a:endParaRPr lang="en-US" sz="1800" dirty="0">
              <a:latin typeface="Roboto" panose="02000000000000000000" pitchFamily="2" charset="0"/>
              <a:ea typeface="Roboto" panose="02000000000000000000" pitchFamily="2" charset="0"/>
              <a:cs typeface="Roboto" panose="02000000000000000000" pitchFamily="2" charset="0"/>
            </a:endParaRPr>
          </a:p>
          <a:p>
            <a:endParaRPr lang="en-US" dirty="0"/>
          </a:p>
        </p:txBody>
      </p:sp>
      <p:sp>
        <p:nvSpPr>
          <p:cNvPr id="15" name="Text Placeholder 5">
            <a:extLst>
              <a:ext uri="{FF2B5EF4-FFF2-40B4-BE49-F238E27FC236}">
                <a16:creationId xmlns:a16="http://schemas.microsoft.com/office/drawing/2014/main" id="{4EE61828-3E77-1F42-BF15-B0F498B7AA73}"/>
              </a:ext>
            </a:extLst>
          </p:cNvPr>
          <p:cNvSpPr txBox="1">
            <a:spLocks/>
          </p:cNvSpPr>
          <p:nvPr/>
        </p:nvSpPr>
        <p:spPr>
          <a:xfrm>
            <a:off x="466725" y="646978"/>
            <a:ext cx="11127626" cy="1577821"/>
          </a:xfrm>
          <a:prstGeom prst="rect">
            <a:avLst/>
          </a:prstGeom>
        </p:spPr>
        <p:txBody>
          <a:bodyPr vert="horz" lIns="0" tIns="0" rIns="0" bIns="0" anchor="t"/>
          <a:lstStyle>
            <a:lvl1pPr marL="0" indent="0" algn="l" defTabSz="457200" rtl="0" eaLnBrk="1" latinLnBrk="0" hangingPunct="1">
              <a:spcBef>
                <a:spcPct val="20000"/>
              </a:spcBef>
              <a:buFont typeface="Arial"/>
              <a:buNone/>
              <a:defRPr sz="3600" kern="1200" baseline="0">
                <a:solidFill>
                  <a:schemeClr val="tx1"/>
                </a:solidFill>
                <a:latin typeface="Roboto Slab Regular"/>
                <a:ea typeface="+mn-ea"/>
                <a:cs typeface="Roboto Slab Regular"/>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It’s recognized globally.</a:t>
            </a:r>
          </a:p>
          <a:p>
            <a:r>
              <a:rPr lang="en-US" sz="2000" b="1" dirty="0">
                <a:solidFill>
                  <a:srgbClr val="199DDB"/>
                </a:solidFill>
                <a:latin typeface="Roboto" panose="02000000000000000000" pitchFamily="2" charset="0"/>
                <a:ea typeface="Roboto" panose="02000000000000000000" pitchFamily="2" charset="0"/>
                <a:cs typeface="Roboto" panose="02000000000000000000" pitchFamily="2" charset="0"/>
              </a:rPr>
              <a:t>Over 4,000 universities in more than 60 countries use AP Exam scores for admission, course credits, and/or advanced placement.</a:t>
            </a:r>
          </a:p>
          <a:p>
            <a:endParaRPr lang="en-US" dirty="0"/>
          </a:p>
          <a:p>
            <a:endParaRPr lang="en-US" dirty="0"/>
          </a:p>
        </p:txBody>
      </p:sp>
      <p:sp>
        <p:nvSpPr>
          <p:cNvPr id="16" name="TextBox 15">
            <a:extLst>
              <a:ext uri="{FF2B5EF4-FFF2-40B4-BE49-F238E27FC236}">
                <a16:creationId xmlns:a16="http://schemas.microsoft.com/office/drawing/2014/main" id="{8DD724A1-BA6A-1043-B79B-2EAF21E155CD}"/>
              </a:ext>
            </a:extLst>
          </p:cNvPr>
          <p:cNvSpPr txBox="1"/>
          <p:nvPr/>
        </p:nvSpPr>
        <p:spPr>
          <a:xfrm>
            <a:off x="5745480" y="2348311"/>
            <a:ext cx="5989320" cy="1892826"/>
          </a:xfrm>
          <a:prstGeom prst="rect">
            <a:avLst/>
          </a:prstGeom>
          <a:solidFill>
            <a:srgbClr val="83D3FF">
              <a:alpha val="19608"/>
            </a:srgbClr>
          </a:solidFill>
          <a:ln w="3175">
            <a:noFill/>
          </a:ln>
        </p:spPr>
        <p:txBody>
          <a:bodyPr wrap="square" lIns="137160" tIns="137160" rIns="137160" bIns="137160" rtlCol="0">
            <a:spAutoFit/>
          </a:bodyPr>
          <a:lstStyle/>
          <a:p>
            <a:pPr lvl="0">
              <a:defRPr/>
            </a:pPr>
            <a:r>
              <a:rPr lang="en-US" sz="1700" kern="0" dirty="0">
                <a:solidFill>
                  <a:srgbClr val="1E1E1E">
                    <a:lumMod val="90000"/>
                    <a:lumOff val="10000"/>
                  </a:srgbClr>
                </a:solidFill>
                <a:latin typeface="Roboto Slab Regular" pitchFamily="2" charset="0"/>
                <a:ea typeface="Roboto Slab Regular" pitchFamily="2" charset="0"/>
              </a:rPr>
              <a:t>“Taking the rigorous courses like Advanced Placement shows universities that you </a:t>
            </a:r>
            <a:r>
              <a:rPr lang="en-US" sz="1700" b="1" kern="0" dirty="0">
                <a:solidFill>
                  <a:srgbClr val="1E1E1E">
                    <a:lumMod val="90000"/>
                    <a:lumOff val="10000"/>
                  </a:srgbClr>
                </a:solidFill>
                <a:latin typeface="Roboto Slab" pitchFamily="2" charset="0"/>
                <a:ea typeface="Roboto Slab" pitchFamily="2" charset="0"/>
              </a:rPr>
              <a:t>can handle first-year coursework</a:t>
            </a:r>
            <a:r>
              <a:rPr lang="en-US" sz="1700" kern="0" dirty="0">
                <a:solidFill>
                  <a:srgbClr val="1E1E1E">
                    <a:lumMod val="90000"/>
                    <a:lumOff val="10000"/>
                  </a:srgbClr>
                </a:solidFill>
                <a:latin typeface="Roboto Slab Regular" pitchFamily="2" charset="0"/>
                <a:ea typeface="Roboto Slab Regular" pitchFamily="2" charset="0"/>
              </a:rPr>
              <a:t> and that you are well </a:t>
            </a:r>
            <a:r>
              <a:rPr lang="en-US" sz="1700" b="1" kern="0" dirty="0">
                <a:solidFill>
                  <a:srgbClr val="1E1E1E">
                    <a:lumMod val="90000"/>
                    <a:lumOff val="10000"/>
                  </a:srgbClr>
                </a:solidFill>
                <a:latin typeface="Roboto Slab" pitchFamily="2" charset="0"/>
                <a:ea typeface="Roboto Slab" pitchFamily="2" charset="0"/>
              </a:rPr>
              <a:t>prepared to succeed in postsecondary study.”</a:t>
            </a:r>
          </a:p>
          <a:p>
            <a:pPr lvl="0">
              <a:defRPr/>
            </a:pPr>
            <a:endParaRPr lang="en-US" sz="1100" kern="0" dirty="0">
              <a:solidFill>
                <a:srgbClr val="1E1E1E">
                  <a:lumMod val="90000"/>
                  <a:lumOff val="10000"/>
                </a:srgbClr>
              </a:solidFill>
              <a:latin typeface="Roboto Slab Regular" pitchFamily="2" charset="0"/>
              <a:ea typeface="Roboto Slab Regular" pitchFamily="2" charset="0"/>
            </a:endParaRPr>
          </a:p>
          <a:p>
            <a:pPr lvl="0" algn="r">
              <a:defRPr/>
            </a:pPr>
            <a:r>
              <a:rPr lang="en-US" sz="1300" kern="0" dirty="0">
                <a:solidFill>
                  <a:srgbClr val="1E1E1E">
                    <a:lumMod val="90000"/>
                    <a:lumOff val="10000"/>
                  </a:srgbClr>
                </a:solidFill>
                <a:latin typeface="Roboto Slab Regular" pitchFamily="2" charset="0"/>
                <a:ea typeface="Roboto Slab Regular" pitchFamily="2" charset="0"/>
              </a:rPr>
              <a:t>— Andrew Arida, Director of Undergraduate Admissions Enrollment, </a:t>
            </a:r>
          </a:p>
          <a:p>
            <a:pPr lvl="0" algn="r">
              <a:defRPr/>
            </a:pPr>
            <a:r>
              <a:rPr lang="en-US" sz="1300" kern="0" dirty="0">
                <a:solidFill>
                  <a:srgbClr val="1E1E1E">
                    <a:lumMod val="90000"/>
                    <a:lumOff val="10000"/>
                  </a:srgbClr>
                </a:solidFill>
                <a:latin typeface="Roboto Slab Regular" pitchFamily="2" charset="0"/>
                <a:ea typeface="Roboto Slab Regular" pitchFamily="2" charset="0"/>
              </a:rPr>
              <a:t>The University of British Columbia, Canada </a:t>
            </a:r>
          </a:p>
        </p:txBody>
      </p:sp>
      <p:sp>
        <p:nvSpPr>
          <p:cNvPr id="17" name="Rectangle 16">
            <a:extLst>
              <a:ext uri="{FF2B5EF4-FFF2-40B4-BE49-F238E27FC236}">
                <a16:creationId xmlns:a16="http://schemas.microsoft.com/office/drawing/2014/main" id="{8CD6FC6B-6767-7944-8A02-0F188B251CA6}"/>
              </a:ext>
            </a:extLst>
          </p:cNvPr>
          <p:cNvSpPr/>
          <p:nvPr/>
        </p:nvSpPr>
        <p:spPr>
          <a:xfrm>
            <a:off x="5745480" y="4391102"/>
            <a:ext cx="5989320" cy="1600438"/>
          </a:xfrm>
          <a:prstGeom prst="rect">
            <a:avLst/>
          </a:prstGeom>
          <a:solidFill>
            <a:srgbClr val="D9D9D9">
              <a:alpha val="40000"/>
            </a:srgbClr>
          </a:solidFill>
        </p:spPr>
        <p:txBody>
          <a:bodyPr wrap="square" lIns="137160" tIns="137160" rIns="137160" bIns="137160">
            <a:spAutoFit/>
          </a:bodyPr>
          <a:lstStyle/>
          <a:p>
            <a:pPr lvl="0">
              <a:defRPr/>
            </a:pPr>
            <a:r>
              <a:rPr lang="en-US" kern="0" dirty="0">
                <a:solidFill>
                  <a:srgbClr val="1E1E1E">
                    <a:lumMod val="90000"/>
                    <a:lumOff val="10000"/>
                  </a:srgbClr>
                </a:solidFill>
                <a:latin typeface="Roboto Slab Regular" pitchFamily="2" charset="0"/>
                <a:ea typeface="Roboto Slab Regular" pitchFamily="2" charset="0"/>
              </a:rPr>
              <a:t>“Getting an </a:t>
            </a:r>
            <a:r>
              <a:rPr lang="en-US" b="1" kern="0" dirty="0">
                <a:solidFill>
                  <a:srgbClr val="1E1E1E">
                    <a:lumMod val="90000"/>
                    <a:lumOff val="10000"/>
                  </a:srgbClr>
                </a:solidFill>
                <a:latin typeface="Roboto Slab" pitchFamily="2" charset="0"/>
                <a:ea typeface="Roboto Slab" pitchFamily="2" charset="0"/>
              </a:rPr>
              <a:t>unconditional offer </a:t>
            </a:r>
            <a:r>
              <a:rPr lang="en-US" kern="0" dirty="0">
                <a:solidFill>
                  <a:srgbClr val="1E1E1E">
                    <a:lumMod val="90000"/>
                    <a:lumOff val="10000"/>
                  </a:srgbClr>
                </a:solidFill>
                <a:latin typeface="Roboto Slab Regular" pitchFamily="2" charset="0"/>
                <a:ea typeface="Roboto Slab Regular" pitchFamily="2" charset="0"/>
              </a:rPr>
              <a:t>(to Oxford, with AP Exams) made my life much easier than A-Level students ... who had to wait with conditional offers.”</a:t>
            </a:r>
          </a:p>
          <a:p>
            <a:pPr lvl="0">
              <a:defRPr/>
            </a:pPr>
            <a:endParaRPr lang="en-US" kern="0" dirty="0">
              <a:solidFill>
                <a:srgbClr val="1E1E1E">
                  <a:lumMod val="90000"/>
                  <a:lumOff val="10000"/>
                </a:srgbClr>
              </a:solidFill>
              <a:latin typeface="Roboto Slab Regular" pitchFamily="2" charset="0"/>
              <a:ea typeface="Roboto Slab Regular" pitchFamily="2" charset="0"/>
            </a:endParaRPr>
          </a:p>
          <a:p>
            <a:pPr lvl="0" algn="r">
              <a:defRPr/>
            </a:pPr>
            <a:r>
              <a:rPr lang="en-US" sz="1400" kern="0" dirty="0">
                <a:solidFill>
                  <a:srgbClr val="1E1E1E">
                    <a:lumMod val="90000"/>
                    <a:lumOff val="10000"/>
                  </a:srgbClr>
                </a:solidFill>
                <a:latin typeface="Roboto Slab Regular" pitchFamily="2" charset="0"/>
                <a:ea typeface="Roboto Slab Regular" pitchFamily="2" charset="0"/>
              </a:rPr>
              <a:t>— Ming, AP student from China</a:t>
            </a:r>
          </a:p>
        </p:txBody>
      </p:sp>
      <p:sp>
        <p:nvSpPr>
          <p:cNvPr id="7" name="Slide Number Placeholder 1">
            <a:extLst>
              <a:ext uri="{FF2B5EF4-FFF2-40B4-BE49-F238E27FC236}">
                <a16:creationId xmlns:a16="http://schemas.microsoft.com/office/drawing/2014/main" id="{1A5B4D01-A94D-470A-84A0-9345AC2CD74E}"/>
              </a:ext>
            </a:extLst>
          </p:cNvPr>
          <p:cNvSpPr txBox="1">
            <a:spLocks/>
          </p:cNvSpPr>
          <p:nvPr/>
        </p:nvSpPr>
        <p:spPr>
          <a:xfrm>
            <a:off x="9142708" y="6346018"/>
            <a:ext cx="2743200" cy="365125"/>
          </a:xfrm>
          <a:prstGeom prst="rect">
            <a:avLst/>
          </a:prstGeom>
        </p:spPr>
        <p:txBody>
          <a:bodyPr vert="horz" lIns="0" tIns="0" rIns="0" bIns="0" rtlCol="0" anchor="b" anchorCtr="0"/>
          <a:lstStyle>
            <a:defPPr>
              <a:defRPr lang="en-US"/>
            </a:defPPr>
            <a:lvl1pPr marL="0" algn="r" defTabSz="914400" rtl="0" eaLnBrk="1" latinLnBrk="0" hangingPunct="1">
              <a:defRPr sz="1200" kern="1200">
                <a:solidFill>
                  <a:schemeClr val="tx1">
                    <a:tint val="75000"/>
                  </a:schemeClr>
                </a:solidFill>
                <a:latin typeface="Roboto Slab" charset="0"/>
                <a:ea typeface="Roboto Slab" charset="0"/>
                <a:cs typeface="Roboto Slab"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1E9C267-FC72-D447-BF05-09A3351C68CB}" type="slidenum">
              <a:rPr kumimoji="0" lang="en-US" sz="1200" b="0" i="0" u="none" strike="noStrike" kern="1200" cap="none" spc="0" normalizeH="0" baseline="0" noProof="0" smtClean="0">
                <a:ln>
                  <a:noFill/>
                </a:ln>
                <a:solidFill>
                  <a:srgbClr val="1E1E1E">
                    <a:tint val="75000"/>
                  </a:srgbClr>
                </a:solidFill>
                <a:effectLst/>
                <a:uLnTx/>
                <a:uFillTx/>
                <a:latin typeface="Roboto Slab" charset="0"/>
                <a:ea typeface="Roboto Slab"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1E1E1E">
                  <a:tint val="75000"/>
                </a:srgbClr>
              </a:solidFill>
              <a:effectLst/>
              <a:uLnTx/>
              <a:uFillTx/>
              <a:latin typeface="Roboto Slab" charset="0"/>
              <a:ea typeface="Roboto Slab" charset="0"/>
            </a:endParaRPr>
          </a:p>
        </p:txBody>
      </p:sp>
    </p:spTree>
    <p:extLst>
      <p:ext uri="{BB962C8B-B14F-4D97-AF65-F5344CB8AC3E}">
        <p14:creationId xmlns:p14="http://schemas.microsoft.com/office/powerpoint/2010/main" val="171119094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466725" y="646979"/>
            <a:ext cx="10336742" cy="494764"/>
          </a:xfrm>
        </p:spPr>
        <p:txBody>
          <a:bodyPr/>
          <a:lstStyle/>
          <a:p>
            <a:r>
              <a:rPr lang="en-US" dirty="0"/>
              <a:t>Sample Policies in the US, UK and Canada</a:t>
            </a:r>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503" y="1459083"/>
            <a:ext cx="77045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348" y="1459083"/>
            <a:ext cx="767039"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C:\Users\gkuo\Desktop\02. AP Suite\AP vs IB\AP IB deck\American-flag-us-flag-american-clipart-free-usa.png">
            <a:extLst>
              <a:ext uri="{FF2B5EF4-FFF2-40B4-BE49-F238E27FC236}">
                <a16:creationId xmlns:a16="http://schemas.microsoft.com/office/drawing/2014/main" id="{83E57ADC-87F0-4C5D-91BB-989CFFE3879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3362" t="5570" r="3027" b="6330"/>
          <a:stretch/>
        </p:blipFill>
        <p:spPr bwMode="auto">
          <a:xfrm>
            <a:off x="466725" y="1453433"/>
            <a:ext cx="770457" cy="45720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3">
            <a:extLst>
              <a:ext uri="{FF2B5EF4-FFF2-40B4-BE49-F238E27FC236}">
                <a16:creationId xmlns:a16="http://schemas.microsoft.com/office/drawing/2014/main" id="{12A80EE0-40D9-7A4E-A67C-4203FF1B996D}"/>
              </a:ext>
            </a:extLst>
          </p:cNvPr>
          <p:cNvSpPr>
            <a:spLocks noGrp="1"/>
          </p:cNvSpPr>
          <p:nvPr>
            <p:ph idx="1"/>
          </p:nvPr>
        </p:nvSpPr>
        <p:spPr>
          <a:xfrm>
            <a:off x="7873903" y="1817594"/>
            <a:ext cx="4052043" cy="4595906"/>
          </a:xfrm>
        </p:spPr>
        <p:txBody>
          <a:bodyPr/>
          <a:lstStyle/>
          <a:p>
            <a:pPr>
              <a:buFont typeface="Wingdings" pitchFamily="2" charset="2"/>
              <a:buChar char="§"/>
            </a:pPr>
            <a:r>
              <a:rPr lang="en-US" sz="1550" b="1" dirty="0"/>
              <a:t>Cambridge University </a:t>
            </a:r>
            <a:r>
              <a:rPr lang="en-US" sz="1550" dirty="0"/>
              <a:t>Successful applicants normally achieve AP scores of 5 on at least 5 AP Exams in the appropriate subjects for their intended concentration. </a:t>
            </a:r>
          </a:p>
          <a:p>
            <a:pPr>
              <a:buFont typeface="Wingdings" pitchFamily="2" charset="2"/>
              <a:buChar char="§"/>
            </a:pPr>
            <a:endParaRPr lang="en-US" sz="1550" b="1" dirty="0"/>
          </a:p>
          <a:p>
            <a:pPr>
              <a:buFont typeface="Wingdings" pitchFamily="2" charset="2"/>
              <a:buChar char="§"/>
            </a:pPr>
            <a:r>
              <a:rPr lang="en-US" sz="1550" b="1" dirty="0"/>
              <a:t>Oxford University </a:t>
            </a:r>
            <a:r>
              <a:rPr lang="en-US" sz="1550" dirty="0"/>
              <a:t>Requires that international applicants applying with AP credentials submit 3 or more AP Exams with scores of 5 in appropriate subjects. </a:t>
            </a:r>
          </a:p>
          <a:p>
            <a:pPr lvl="0">
              <a:buFont typeface="Wingdings" pitchFamily="2" charset="2"/>
              <a:buChar char="§"/>
            </a:pPr>
            <a:endParaRPr lang="en-US" sz="1550" b="1" dirty="0"/>
          </a:p>
          <a:p>
            <a:pPr lvl="0">
              <a:buFont typeface="Wingdings" pitchFamily="2" charset="2"/>
              <a:buChar char="§"/>
            </a:pPr>
            <a:r>
              <a:rPr lang="en-US" sz="1550" b="1" dirty="0"/>
              <a:t>The University of East London </a:t>
            </a:r>
            <a:r>
              <a:rPr lang="en-US" sz="1550" dirty="0"/>
              <a:t>Recommends international applicants </a:t>
            </a:r>
            <a:br>
              <a:rPr lang="en-US" sz="1550" dirty="0"/>
            </a:br>
            <a:r>
              <a:rPr lang="en-US" sz="1550" dirty="0"/>
              <a:t>to submit 3 or more AP Exams with scores </a:t>
            </a:r>
            <a:br>
              <a:rPr lang="en-US" sz="1550" dirty="0"/>
            </a:br>
            <a:r>
              <a:rPr lang="en-US" sz="1550" dirty="0"/>
              <a:t>of 3 or higher as part of their admission policies. Some departments, such as the School of Health and Bioscience, may require applicants to have an AP Exam </a:t>
            </a:r>
            <a:br>
              <a:rPr lang="en-US" sz="1550" dirty="0"/>
            </a:br>
            <a:r>
              <a:rPr lang="en-US" sz="1550" dirty="0"/>
              <a:t>in a relevant subject area. </a:t>
            </a:r>
          </a:p>
          <a:p>
            <a:endParaRPr lang="en-US" dirty="0"/>
          </a:p>
        </p:txBody>
      </p:sp>
      <p:sp>
        <p:nvSpPr>
          <p:cNvPr id="15" name="Content Placeholder 4">
            <a:extLst>
              <a:ext uri="{FF2B5EF4-FFF2-40B4-BE49-F238E27FC236}">
                <a16:creationId xmlns:a16="http://schemas.microsoft.com/office/drawing/2014/main" id="{F79670FD-4A71-1D4A-B70F-5B2ADBECBAE3}"/>
              </a:ext>
            </a:extLst>
          </p:cNvPr>
          <p:cNvSpPr>
            <a:spLocks noGrp="1"/>
          </p:cNvSpPr>
          <p:nvPr>
            <p:ph idx="14"/>
          </p:nvPr>
        </p:nvSpPr>
        <p:spPr>
          <a:xfrm>
            <a:off x="4215148" y="1823154"/>
            <a:ext cx="3394520" cy="3922890"/>
          </a:xfrm>
        </p:spPr>
        <p:txBody>
          <a:bodyPr/>
          <a:lstStyle/>
          <a:p>
            <a:pPr lvl="0">
              <a:buFont typeface="Wingdings" pitchFamily="2" charset="2"/>
              <a:buChar char="§"/>
            </a:pPr>
            <a:r>
              <a:rPr lang="en-US" sz="1550" b="1" dirty="0"/>
              <a:t>McGill University </a:t>
            </a:r>
            <a:r>
              <a:rPr lang="en-US" sz="1550" dirty="0"/>
              <a:t>AP accepted in admissions and AP credit granted for scores of 4 or 5.</a:t>
            </a:r>
          </a:p>
          <a:p>
            <a:pPr lvl="0">
              <a:buFont typeface="Wingdings" pitchFamily="2" charset="2"/>
              <a:buChar char="§"/>
            </a:pPr>
            <a:endParaRPr lang="en-US" sz="1550" b="1" dirty="0"/>
          </a:p>
          <a:p>
            <a:pPr lvl="0">
              <a:buFont typeface="Wingdings" pitchFamily="2" charset="2"/>
              <a:buChar char="§"/>
            </a:pPr>
            <a:endParaRPr lang="en-US" sz="1550" b="1" dirty="0"/>
          </a:p>
          <a:p>
            <a:pPr lvl="0">
              <a:buFont typeface="Wingdings" pitchFamily="2" charset="2"/>
              <a:buChar char="§"/>
            </a:pPr>
            <a:r>
              <a:rPr lang="en-US" sz="1550" b="1" dirty="0"/>
              <a:t>The University of British Columbia </a:t>
            </a:r>
            <a:r>
              <a:rPr lang="en-US" sz="1550" dirty="0"/>
              <a:t>AP accepted in admissions and AP credit granted for scores of 4 or 5. </a:t>
            </a:r>
          </a:p>
          <a:p>
            <a:pPr>
              <a:buFont typeface="Wingdings" pitchFamily="2" charset="2"/>
              <a:buChar char="§"/>
            </a:pPr>
            <a:endParaRPr lang="en-US" sz="1550" b="1" dirty="0"/>
          </a:p>
          <a:p>
            <a:pPr>
              <a:buFont typeface="Wingdings" pitchFamily="2" charset="2"/>
              <a:buChar char="§"/>
            </a:pPr>
            <a:endParaRPr lang="en-US" sz="1550" b="1" dirty="0"/>
          </a:p>
          <a:p>
            <a:pPr>
              <a:buFont typeface="Wingdings" pitchFamily="2" charset="2"/>
              <a:buChar char="§"/>
            </a:pPr>
            <a:r>
              <a:rPr lang="en-US" sz="1550" b="1" dirty="0"/>
              <a:t>The University of Toronto </a:t>
            </a:r>
            <a:br>
              <a:rPr lang="en-US" sz="1550" b="1" dirty="0"/>
            </a:br>
            <a:r>
              <a:rPr lang="en-US" sz="1550" dirty="0"/>
              <a:t>AP accepted in admissions and AP credit granted for scores of 4 or 5. </a:t>
            </a:r>
          </a:p>
        </p:txBody>
      </p:sp>
      <p:sp>
        <p:nvSpPr>
          <p:cNvPr id="16" name="Content Placeholder 3">
            <a:extLst>
              <a:ext uri="{FF2B5EF4-FFF2-40B4-BE49-F238E27FC236}">
                <a16:creationId xmlns:a16="http://schemas.microsoft.com/office/drawing/2014/main" id="{40C5EF3D-69A9-C442-8D8B-0412560F4883}"/>
              </a:ext>
            </a:extLst>
          </p:cNvPr>
          <p:cNvSpPr txBox="1">
            <a:spLocks/>
          </p:cNvSpPr>
          <p:nvPr/>
        </p:nvSpPr>
        <p:spPr>
          <a:xfrm>
            <a:off x="466725" y="1817595"/>
            <a:ext cx="3484188" cy="4185943"/>
          </a:xfrm>
          <a:prstGeom prst="rect">
            <a:avLst/>
          </a:prstGeom>
        </p:spPr>
        <p:txBody>
          <a:bodyPr lIns="0" tIns="228600" rIns="0" bIns="0"/>
          <a:lstStyle>
            <a:lvl1pPr marL="285750" indent="-285750" algn="l" defTabSz="457200" rtl="0" eaLnBrk="1" latinLnBrk="0" hangingPunct="1">
              <a:spcBef>
                <a:spcPct val="20000"/>
              </a:spcBef>
              <a:buClr>
                <a:srgbClr val="009CDE"/>
              </a:buClr>
              <a:buFont typeface="Arial"/>
              <a:buChar char="•"/>
              <a:defRPr sz="1600" kern="1200">
                <a:solidFill>
                  <a:schemeClr val="tx1"/>
                </a:solidFill>
                <a:latin typeface="Roboto" charset="0"/>
                <a:ea typeface="Roboto" charset="0"/>
                <a:cs typeface="Roboto" charset="0"/>
              </a:defRPr>
            </a:lvl1pPr>
            <a:lvl2pPr marL="742950" indent="-285750" algn="l" defTabSz="457200" rtl="0" eaLnBrk="1" latinLnBrk="0" hangingPunct="1">
              <a:spcBef>
                <a:spcPct val="20000"/>
              </a:spcBef>
              <a:buClr>
                <a:srgbClr val="009CDE"/>
              </a:buClr>
              <a:buFont typeface="Arial"/>
              <a:buChar char="•"/>
              <a:defRPr sz="1600" kern="1200">
                <a:solidFill>
                  <a:schemeClr val="tx1"/>
                </a:solidFill>
                <a:latin typeface="Roboto" charset="0"/>
                <a:ea typeface="Roboto" charset="0"/>
                <a:cs typeface="Roboto" charset="0"/>
              </a:defRPr>
            </a:lvl2pPr>
            <a:lvl3pPr marL="1200150" indent="-285750" algn="l" defTabSz="457200" rtl="0" eaLnBrk="1" latinLnBrk="0" hangingPunct="1">
              <a:spcBef>
                <a:spcPct val="20000"/>
              </a:spcBef>
              <a:buClr>
                <a:srgbClr val="009CDE"/>
              </a:buClr>
              <a:buFont typeface="Arial"/>
              <a:buChar char="•"/>
              <a:defRPr sz="1600" kern="1200">
                <a:solidFill>
                  <a:schemeClr val="tx1"/>
                </a:solidFill>
                <a:latin typeface="Roboto" charset="0"/>
                <a:ea typeface="Roboto" charset="0"/>
                <a:cs typeface="Roboto" charset="0"/>
              </a:defRPr>
            </a:lvl3pPr>
            <a:lvl4pPr marL="1657350" indent="-285750" algn="l" defTabSz="457200" rtl="0" eaLnBrk="1" latinLnBrk="0" hangingPunct="1">
              <a:spcBef>
                <a:spcPct val="20000"/>
              </a:spcBef>
              <a:buClr>
                <a:srgbClr val="009CDE"/>
              </a:buClr>
              <a:buFont typeface="Arial"/>
              <a:buChar char="•"/>
              <a:defRPr sz="1600" kern="1200">
                <a:solidFill>
                  <a:schemeClr val="tx1"/>
                </a:solidFill>
                <a:latin typeface="Roboto" charset="0"/>
                <a:ea typeface="Roboto" charset="0"/>
                <a:cs typeface="Roboto" charset="0"/>
              </a:defRPr>
            </a:lvl4pPr>
            <a:lvl5pPr marL="2114550" indent="-285750" algn="l" defTabSz="457200" rtl="0" eaLnBrk="1" latinLnBrk="0" hangingPunct="1">
              <a:spcBef>
                <a:spcPct val="20000"/>
              </a:spcBef>
              <a:buClr>
                <a:srgbClr val="009CDE"/>
              </a:buClr>
              <a:buFont typeface="Arial"/>
              <a:buChar char="•"/>
              <a:defRPr sz="1600" kern="1200">
                <a:solidFill>
                  <a:schemeClr val="tx1"/>
                </a:solidFill>
                <a:latin typeface="Roboto" charset="0"/>
                <a:ea typeface="Roboto" charset="0"/>
                <a:cs typeface="Roboto"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Font typeface="Wingdings" pitchFamily="2" charset="2"/>
              <a:buChar char="§"/>
            </a:pPr>
            <a:r>
              <a:rPr lang="en-US" sz="1550" b="1" dirty="0"/>
              <a:t>University of California at Berkeley </a:t>
            </a:r>
            <a:r>
              <a:rPr lang="en-US" sz="1550" dirty="0"/>
              <a:t>AP</a:t>
            </a:r>
            <a:r>
              <a:rPr lang="en-US" sz="1550" baseline="30000" dirty="0"/>
              <a:t>®</a:t>
            </a:r>
            <a:r>
              <a:rPr lang="en-US" sz="1550" dirty="0"/>
              <a:t> scores of 3 or higher add strength in admission and AP credit granted for scores 3 or higher. </a:t>
            </a:r>
          </a:p>
          <a:p>
            <a:pPr>
              <a:buFont typeface="Wingdings" pitchFamily="2" charset="2"/>
              <a:buChar char="§"/>
            </a:pPr>
            <a:endParaRPr lang="en-US" b="1" dirty="0"/>
          </a:p>
          <a:p>
            <a:pPr>
              <a:buFont typeface="Wingdings" pitchFamily="2" charset="2"/>
              <a:buChar char="§"/>
            </a:pPr>
            <a:r>
              <a:rPr lang="en-US" sz="1550" b="1" dirty="0"/>
              <a:t>New York University </a:t>
            </a:r>
            <a:r>
              <a:rPr lang="en-US" sz="1550" dirty="0"/>
              <a:t>If submitting </a:t>
            </a:r>
            <a:br>
              <a:rPr lang="en-US" sz="1550" dirty="0"/>
            </a:br>
            <a:r>
              <a:rPr lang="en-US" sz="1550" dirty="0"/>
              <a:t>AP Exam scores, students must provide from 3 subjects and AP </a:t>
            </a:r>
            <a:br>
              <a:rPr lang="en-US" sz="1550" dirty="0"/>
            </a:br>
            <a:r>
              <a:rPr lang="en-US" sz="1550" dirty="0"/>
              <a:t>credit granted for results of 4 or 5. </a:t>
            </a:r>
          </a:p>
          <a:p>
            <a:pPr lvl="0">
              <a:buFont typeface="Wingdings" pitchFamily="2" charset="2"/>
              <a:buChar char="§"/>
            </a:pPr>
            <a:endParaRPr lang="en-US" sz="1550" b="1" dirty="0"/>
          </a:p>
          <a:p>
            <a:pPr lvl="0">
              <a:buFont typeface="Wingdings" pitchFamily="2" charset="2"/>
              <a:buChar char="§"/>
            </a:pPr>
            <a:r>
              <a:rPr lang="en-US" sz="1550" b="1" dirty="0"/>
              <a:t>Duke University </a:t>
            </a:r>
            <a:r>
              <a:rPr lang="en-US" sz="1550" dirty="0"/>
              <a:t>AP accepted in admissions and AP credit granted </a:t>
            </a:r>
            <a:br>
              <a:rPr lang="en-US" sz="1550" dirty="0"/>
            </a:br>
            <a:r>
              <a:rPr lang="en-US" sz="1550" dirty="0"/>
              <a:t>for results of 4 or 5. </a:t>
            </a:r>
          </a:p>
          <a:p>
            <a:endParaRPr lang="en-US" dirty="0"/>
          </a:p>
        </p:txBody>
      </p:sp>
      <p:sp>
        <p:nvSpPr>
          <p:cNvPr id="13" name="Slide Number Placeholder 1">
            <a:extLst>
              <a:ext uri="{FF2B5EF4-FFF2-40B4-BE49-F238E27FC236}">
                <a16:creationId xmlns:a16="http://schemas.microsoft.com/office/drawing/2014/main" id="{EAE6C93C-684B-46E6-89A1-22B8A3C6133E}"/>
              </a:ext>
            </a:extLst>
          </p:cNvPr>
          <p:cNvSpPr txBox="1">
            <a:spLocks/>
          </p:cNvSpPr>
          <p:nvPr/>
        </p:nvSpPr>
        <p:spPr>
          <a:xfrm>
            <a:off x="9142708" y="6346018"/>
            <a:ext cx="2743200" cy="365125"/>
          </a:xfrm>
          <a:prstGeom prst="rect">
            <a:avLst/>
          </a:prstGeom>
        </p:spPr>
        <p:txBody>
          <a:bodyPr vert="horz" lIns="0" tIns="0" rIns="0" bIns="0" rtlCol="0" anchor="b" anchorCtr="0"/>
          <a:lstStyle>
            <a:defPPr>
              <a:defRPr lang="en-US"/>
            </a:defPPr>
            <a:lvl1pPr marL="0" algn="r" defTabSz="914400" rtl="0" eaLnBrk="1" latinLnBrk="0" hangingPunct="1">
              <a:defRPr sz="1200" kern="1200">
                <a:solidFill>
                  <a:schemeClr val="tx1">
                    <a:tint val="75000"/>
                  </a:schemeClr>
                </a:solidFill>
                <a:latin typeface="Roboto Slab" charset="0"/>
                <a:ea typeface="Roboto Slab" charset="0"/>
                <a:cs typeface="Roboto Slab"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1E9C267-FC72-D447-BF05-09A3351C68CB}" type="slidenum">
              <a:rPr kumimoji="0" lang="en-US" sz="1200" b="0" i="0" u="none" strike="noStrike" kern="1200" cap="none" spc="0" normalizeH="0" baseline="0" noProof="0" smtClean="0">
                <a:ln>
                  <a:noFill/>
                </a:ln>
                <a:solidFill>
                  <a:srgbClr val="1E1E1E">
                    <a:tint val="75000"/>
                  </a:srgbClr>
                </a:solidFill>
                <a:effectLst/>
                <a:uLnTx/>
                <a:uFillTx/>
                <a:latin typeface="Roboto Slab" charset="0"/>
                <a:ea typeface="Roboto Slab"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1E1E1E">
                  <a:tint val="75000"/>
                </a:srgbClr>
              </a:solidFill>
              <a:effectLst/>
              <a:uLnTx/>
              <a:uFillTx/>
              <a:latin typeface="Roboto Slab" charset="0"/>
              <a:ea typeface="Roboto Slab" charset="0"/>
            </a:endParaRPr>
          </a:p>
        </p:txBody>
      </p:sp>
    </p:spTree>
    <p:extLst>
      <p:ext uri="{BB962C8B-B14F-4D97-AF65-F5344CB8AC3E}">
        <p14:creationId xmlns:p14="http://schemas.microsoft.com/office/powerpoint/2010/main" val="5749012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defRPr/>
            </a:pPr>
            <a:r>
              <a:rPr lang="en-US" altLang="zh-CN" sz="2200" dirty="0">
                <a:latin typeface="Arial" panose="020B0604020202020204" pitchFamily="34" charset="0"/>
                <a:ea typeface="宋体" pitchFamily="2" charset="-122"/>
                <a:cs typeface="Arial" panose="020B0604020202020204" pitchFamily="34" charset="0"/>
              </a:rPr>
              <a:t>Founded in 1900, the College Board is not-for-profit educational membership organization. </a:t>
            </a:r>
          </a:p>
          <a:p>
            <a:pPr>
              <a:defRPr/>
            </a:pPr>
            <a:r>
              <a:rPr lang="zh-CN" altLang="en-US" sz="2200" b="1" dirty="0">
                <a:solidFill>
                  <a:srgbClr val="0070C0"/>
                </a:solidFill>
                <a:latin typeface="Arial" panose="020B0604020202020204" pitchFamily="34" charset="0"/>
                <a:ea typeface="宋体" pitchFamily="2" charset="-122"/>
                <a:cs typeface="Arial" panose="020B0604020202020204" pitchFamily="34" charset="0"/>
              </a:rPr>
              <a:t>成立于</a:t>
            </a:r>
            <a:r>
              <a:rPr lang="en-US" altLang="zh-CN" sz="2200" b="1" dirty="0">
                <a:solidFill>
                  <a:srgbClr val="0070C0"/>
                </a:solidFill>
                <a:latin typeface="Arial" panose="020B0604020202020204" pitchFamily="34" charset="0"/>
                <a:ea typeface="宋体" pitchFamily="2" charset="-122"/>
                <a:cs typeface="Arial" panose="020B0604020202020204" pitchFamily="34" charset="0"/>
              </a:rPr>
              <a:t>1900</a:t>
            </a:r>
            <a:r>
              <a:rPr lang="zh-TW" altLang="en-US" sz="2200" b="1" dirty="0">
                <a:solidFill>
                  <a:srgbClr val="0070C0"/>
                </a:solidFill>
                <a:latin typeface="Arial" panose="020B0604020202020204" pitchFamily="34" charset="0"/>
                <a:ea typeface="宋体" pitchFamily="2" charset="-122"/>
                <a:cs typeface="Arial" panose="020B0604020202020204" pitchFamily="34" charset="0"/>
              </a:rPr>
              <a:t>年，</a:t>
            </a:r>
            <a:r>
              <a:rPr lang="zh-CN" altLang="en-US" sz="2200" b="1" dirty="0">
                <a:solidFill>
                  <a:srgbClr val="0070C0"/>
                </a:solidFill>
                <a:latin typeface="Arial" panose="020B0604020202020204" pitchFamily="34" charset="0"/>
                <a:ea typeface="宋体" pitchFamily="2" charset="-122"/>
                <a:cs typeface="Arial" panose="020B0604020202020204" pitchFamily="34" charset="0"/>
              </a:rPr>
              <a:t>大学理事会是一个非营利性的会员制教育机构</a:t>
            </a:r>
            <a:r>
              <a:rPr lang="zh-TW" altLang="en-US" sz="2200" b="1" dirty="0">
                <a:solidFill>
                  <a:srgbClr val="0070C0"/>
                </a:solidFill>
                <a:latin typeface="Arial" panose="020B0604020202020204" pitchFamily="34" charset="0"/>
                <a:ea typeface="宋体" pitchFamily="2" charset="-122"/>
                <a:cs typeface="Arial" panose="020B0604020202020204" pitchFamily="34" charset="0"/>
              </a:rPr>
              <a:t>。</a:t>
            </a:r>
            <a:endParaRPr lang="en-US" altLang="zh-TW" sz="2200" b="1" dirty="0">
              <a:solidFill>
                <a:srgbClr val="0070C0"/>
              </a:solidFill>
              <a:latin typeface="Arial" panose="020B0604020202020204" pitchFamily="34" charset="0"/>
              <a:ea typeface="宋体" pitchFamily="2" charset="-122"/>
              <a:cs typeface="Arial" panose="020B0604020202020204" pitchFamily="34" charset="0"/>
            </a:endParaRPr>
          </a:p>
          <a:p>
            <a:pPr marL="0" indent="0">
              <a:buNone/>
              <a:defRPr/>
            </a:pPr>
            <a:endParaRPr lang="en-US" sz="2200" dirty="0">
              <a:solidFill>
                <a:srgbClr val="0070C0"/>
              </a:solidFill>
              <a:latin typeface="Arial" panose="020B0604020202020204" pitchFamily="34" charset="0"/>
              <a:cs typeface="Arial" panose="020B0604020202020204" pitchFamily="34" charset="0"/>
            </a:endParaRPr>
          </a:p>
          <a:p>
            <a:pPr>
              <a:defRPr/>
            </a:pPr>
            <a:r>
              <a:rPr lang="en-US" altLang="zh-CN" sz="2200" dirty="0">
                <a:latin typeface="Arial" panose="020B0604020202020204" pitchFamily="34" charset="0"/>
                <a:ea typeface="宋体" pitchFamily="2" charset="-122"/>
                <a:cs typeface="Arial" panose="020B0604020202020204" pitchFamily="34" charset="0"/>
              </a:rPr>
              <a:t>Our mission is to “Connect Students to College Success”</a:t>
            </a:r>
            <a:r>
              <a:rPr lang="zh-CN" altLang="en-US" sz="2200" dirty="0">
                <a:latin typeface="Arial" panose="020B0604020202020204" pitchFamily="34" charset="0"/>
                <a:ea typeface="宋体" pitchFamily="2" charset="-122"/>
                <a:cs typeface="Arial" panose="020B0604020202020204" pitchFamily="34" charset="0"/>
              </a:rPr>
              <a:t> </a:t>
            </a:r>
            <a:endParaRPr lang="en-US" altLang="zh-CN" sz="2200" dirty="0">
              <a:latin typeface="Arial" panose="020B0604020202020204" pitchFamily="34" charset="0"/>
              <a:ea typeface="宋体" pitchFamily="2" charset="-122"/>
              <a:cs typeface="Arial" panose="020B0604020202020204" pitchFamily="34" charset="0"/>
            </a:endParaRPr>
          </a:p>
          <a:p>
            <a:pPr>
              <a:defRPr/>
            </a:pPr>
            <a:r>
              <a:rPr lang="zh-CN" altLang="en-US" sz="2200" b="1" dirty="0">
                <a:solidFill>
                  <a:srgbClr val="0070C0"/>
                </a:solidFill>
                <a:latin typeface="Arial" panose="020B0604020202020204" pitchFamily="34" charset="0"/>
                <a:ea typeface="宋体" pitchFamily="2" charset="-122"/>
                <a:cs typeface="Arial" panose="020B0604020202020204" pitchFamily="34" charset="0"/>
              </a:rPr>
              <a:t>大学理事会的宗旨是帮助学生获得入大学学习及就业成功的机会。</a:t>
            </a:r>
            <a:endParaRPr lang="en-US" altLang="zh-CN" sz="2200" b="1" dirty="0">
              <a:solidFill>
                <a:srgbClr val="0070C0"/>
              </a:solidFill>
              <a:latin typeface="Arial" panose="020B0604020202020204" pitchFamily="34" charset="0"/>
              <a:ea typeface="宋体" pitchFamily="2" charset="-122"/>
              <a:cs typeface="Arial" panose="020B0604020202020204" pitchFamily="34" charset="0"/>
            </a:endParaRPr>
          </a:p>
          <a:p>
            <a:pPr marL="0" indent="0">
              <a:buNone/>
              <a:defRPr/>
            </a:pPr>
            <a:endParaRPr lang="en-US" sz="2200" dirty="0">
              <a:solidFill>
                <a:srgbClr val="0070C0"/>
              </a:solidFill>
              <a:latin typeface="Arial" panose="020B0604020202020204" pitchFamily="34" charset="0"/>
              <a:cs typeface="Arial" panose="020B0604020202020204" pitchFamily="34" charset="0"/>
            </a:endParaRPr>
          </a:p>
          <a:p>
            <a:pPr>
              <a:defRPr/>
            </a:pPr>
            <a:r>
              <a:rPr lang="en-US" altLang="zh-CN" sz="2200" dirty="0">
                <a:latin typeface="Arial" panose="020B0604020202020204" pitchFamily="34" charset="0"/>
                <a:ea typeface="宋体" pitchFamily="2" charset="-122"/>
                <a:cs typeface="Arial" panose="020B0604020202020204" pitchFamily="34" charset="0"/>
              </a:rPr>
              <a:t>The College Board membership consists of &gt;6,000 middle schools, colleges and universities and educational institutions.</a:t>
            </a:r>
            <a:r>
              <a:rPr lang="en-US" sz="2200" dirty="0">
                <a:latin typeface="Arial" panose="020B0604020202020204" pitchFamily="34" charset="0"/>
                <a:cs typeface="Arial" panose="020B0604020202020204" pitchFamily="34" charset="0"/>
              </a:rPr>
              <a:t>  </a:t>
            </a:r>
          </a:p>
          <a:p>
            <a:pPr>
              <a:defRPr/>
            </a:pPr>
            <a:r>
              <a:rPr lang="zh-CN" altLang="en-US" sz="2200" b="1" dirty="0">
                <a:solidFill>
                  <a:srgbClr val="0070C0"/>
                </a:solidFill>
                <a:latin typeface="Arial" panose="020B0604020202020204" pitchFamily="34" charset="0"/>
                <a:cs typeface="Arial" panose="020B0604020202020204" pitchFamily="34" charset="0"/>
              </a:rPr>
              <a:t>大学理事会的成员包括</a:t>
            </a:r>
            <a:r>
              <a:rPr lang="en-US" altLang="zh-CN" sz="2200" b="1" dirty="0">
                <a:solidFill>
                  <a:srgbClr val="0070C0"/>
                </a:solidFill>
                <a:latin typeface="Arial" panose="020B0604020202020204" pitchFamily="34" charset="0"/>
                <a:cs typeface="Arial" panose="020B0604020202020204" pitchFamily="34" charset="0"/>
              </a:rPr>
              <a:t>6,000</a:t>
            </a:r>
            <a:r>
              <a:rPr lang="zh-CN" altLang="en-US" sz="2200" b="1" dirty="0">
                <a:solidFill>
                  <a:srgbClr val="0070C0"/>
                </a:solidFill>
                <a:latin typeface="Arial" panose="020B0604020202020204" pitchFamily="34" charset="0"/>
                <a:cs typeface="Arial" panose="020B0604020202020204" pitchFamily="34" charset="0"/>
              </a:rPr>
              <a:t>多个中学、大学以及教育机构。</a:t>
            </a:r>
            <a:endParaRPr lang="en-US" sz="22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3"/>
          </p:nvPr>
        </p:nvSpPr>
        <p:spPr>
          <a:xfrm>
            <a:off x="466725" y="2589928"/>
            <a:ext cx="3741738" cy="895630"/>
          </a:xfrm>
        </p:spPr>
        <p:txBody>
          <a:bodyPr/>
          <a:lstStyle/>
          <a:p>
            <a:r>
              <a:rPr lang="en-US" altLang="zh-CN" sz="2000" dirty="0">
                <a:solidFill>
                  <a:srgbClr val="0070C0"/>
                </a:solidFill>
                <a:ea typeface="宋体" pitchFamily="2" charset="-122"/>
              </a:rPr>
              <a:t>The Nature and Mission of the College Board</a:t>
            </a:r>
            <a:endParaRPr lang="en-US" sz="2000" dirty="0"/>
          </a:p>
        </p:txBody>
      </p:sp>
      <p:sp>
        <p:nvSpPr>
          <p:cNvPr id="6" name="Title 5"/>
          <p:cNvSpPr>
            <a:spLocks noGrp="1"/>
          </p:cNvSpPr>
          <p:nvPr>
            <p:ph type="title"/>
          </p:nvPr>
        </p:nvSpPr>
        <p:spPr>
          <a:xfrm>
            <a:off x="466726" y="555809"/>
            <a:ext cx="3741737" cy="1301895"/>
          </a:xfrm>
        </p:spPr>
        <p:txBody>
          <a:bodyPr/>
          <a:lstStyle/>
          <a:p>
            <a:r>
              <a:rPr lang="en-US" altLang="zh-CN" sz="2800" dirty="0">
                <a:ea typeface="宋体" pitchFamily="2" charset="-122"/>
              </a:rPr>
              <a:t>The</a:t>
            </a:r>
            <a:r>
              <a:rPr lang="zh-CN" altLang="en-US" sz="2800" dirty="0">
                <a:ea typeface="宋体" pitchFamily="2" charset="-122"/>
              </a:rPr>
              <a:t> </a:t>
            </a:r>
            <a:r>
              <a:rPr lang="en-US" altLang="zh-CN" sz="2800" dirty="0">
                <a:ea typeface="宋体" pitchFamily="2" charset="-122"/>
              </a:rPr>
              <a:t>College</a:t>
            </a:r>
            <a:r>
              <a:rPr lang="zh-CN" altLang="en-US" sz="2800" dirty="0">
                <a:ea typeface="宋体" pitchFamily="2" charset="-122"/>
              </a:rPr>
              <a:t> </a:t>
            </a:r>
            <a:r>
              <a:rPr lang="en-US" altLang="zh-CN" sz="2800" dirty="0">
                <a:ea typeface="宋体" pitchFamily="2" charset="-122"/>
              </a:rPr>
              <a:t>Board</a:t>
            </a:r>
            <a:br>
              <a:rPr lang="en-US" altLang="zh-CN" sz="3200" b="1" dirty="0">
                <a:ea typeface="宋体" pitchFamily="2" charset="-122"/>
              </a:rPr>
            </a:br>
            <a:r>
              <a:rPr lang="zh-CN" altLang="en-US" sz="2800" b="1" dirty="0">
                <a:solidFill>
                  <a:srgbClr val="0070C0"/>
                </a:solidFill>
                <a:ea typeface="宋体" pitchFamily="2" charset="-122"/>
              </a:rPr>
              <a:t>美国大学理事会</a:t>
            </a:r>
            <a:br>
              <a:rPr lang="en-US" altLang="zh-CN" sz="3200" b="1" dirty="0">
                <a:solidFill>
                  <a:srgbClr val="0070C0"/>
                </a:solidFill>
                <a:ea typeface="宋体" pitchFamily="2" charset="-122"/>
              </a:rPr>
            </a:br>
            <a:endParaRPr lang="en-US" sz="2800" dirty="0"/>
          </a:p>
        </p:txBody>
      </p:sp>
      <p:sp>
        <p:nvSpPr>
          <p:cNvPr id="7" name="Slide Number Placeholder 1">
            <a:extLst>
              <a:ext uri="{FF2B5EF4-FFF2-40B4-BE49-F238E27FC236}">
                <a16:creationId xmlns:a16="http://schemas.microsoft.com/office/drawing/2014/main" id="{D7B2D7D4-001F-49BD-9725-5B173ADE5801}"/>
              </a:ext>
            </a:extLst>
          </p:cNvPr>
          <p:cNvSpPr txBox="1">
            <a:spLocks/>
          </p:cNvSpPr>
          <p:nvPr/>
        </p:nvSpPr>
        <p:spPr>
          <a:xfrm>
            <a:off x="9142708" y="6346018"/>
            <a:ext cx="2743200" cy="365125"/>
          </a:xfrm>
          <a:prstGeom prst="rect">
            <a:avLst/>
          </a:prstGeom>
        </p:spPr>
        <p:txBody>
          <a:bodyPr vert="horz" lIns="0" tIns="0" rIns="0" bIns="0" rtlCol="0" anchor="b" anchorCtr="0"/>
          <a:lstStyle>
            <a:defPPr>
              <a:defRPr lang="en-US"/>
            </a:defPPr>
            <a:lvl1pPr marL="0" algn="r" defTabSz="914400" rtl="0" eaLnBrk="1" latinLnBrk="0" hangingPunct="1">
              <a:defRPr sz="1200" kern="1200">
                <a:solidFill>
                  <a:schemeClr val="tx1">
                    <a:tint val="75000"/>
                  </a:schemeClr>
                </a:solidFill>
                <a:latin typeface="Roboto Slab" charset="0"/>
                <a:ea typeface="Roboto Slab" charset="0"/>
                <a:cs typeface="Roboto Slab"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1E9C267-FC72-D447-BF05-09A3351C68CB}" type="slidenum">
              <a:rPr kumimoji="0" lang="en-US" sz="1200" b="0" i="0" u="none" strike="noStrike" kern="1200" cap="none" spc="0" normalizeH="0" baseline="0" noProof="0" smtClean="0">
                <a:ln>
                  <a:noFill/>
                </a:ln>
                <a:solidFill>
                  <a:srgbClr val="1E1E1E">
                    <a:tint val="75000"/>
                  </a:srgbClr>
                </a:solidFill>
                <a:effectLst/>
                <a:uLnTx/>
                <a:uFillTx/>
                <a:latin typeface="Roboto Slab" charset="0"/>
                <a:ea typeface="Roboto Slab"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1E1E1E">
                  <a:tint val="75000"/>
                </a:srgbClr>
              </a:solidFill>
              <a:effectLst/>
              <a:uLnTx/>
              <a:uFillTx/>
              <a:latin typeface="Roboto Slab" charset="0"/>
              <a:ea typeface="Roboto Slab" charset="0"/>
            </a:endParaRPr>
          </a:p>
        </p:txBody>
      </p:sp>
    </p:spTree>
    <p:extLst>
      <p:ext uri="{BB962C8B-B14F-4D97-AF65-F5344CB8AC3E}">
        <p14:creationId xmlns:p14="http://schemas.microsoft.com/office/powerpoint/2010/main" val="131120716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zh-CN" sz="2400" dirty="0">
                <a:latin typeface="Arial" panose="020B0604020202020204" pitchFamily="34" charset="0"/>
                <a:ea typeface="宋体" pitchFamily="2" charset="-122"/>
                <a:cs typeface="Arial" panose="020B0604020202020204" pitchFamily="34" charset="0"/>
              </a:rPr>
              <a:t>Every year, we serve more than 7 million students and parents, 23,000+ high schools, and 3,800+ universities.</a:t>
            </a:r>
            <a:r>
              <a:rPr lang="zh-CN" altLang="en-US" sz="2400" dirty="0">
                <a:latin typeface="Arial" panose="020B0604020202020204" pitchFamily="34" charset="0"/>
                <a:ea typeface="宋体" pitchFamily="2" charset="-122"/>
                <a:cs typeface="Arial" panose="020B0604020202020204" pitchFamily="34" charset="0"/>
              </a:rPr>
              <a:t>      </a:t>
            </a:r>
            <a:endParaRPr lang="en-US" altLang="zh-CN" sz="2400" dirty="0">
              <a:latin typeface="Arial" panose="020B0604020202020204" pitchFamily="34" charset="0"/>
              <a:ea typeface="宋体" pitchFamily="2" charset="-122"/>
              <a:cs typeface="Arial" panose="020B0604020202020204" pitchFamily="34" charset="0"/>
            </a:endParaRPr>
          </a:p>
          <a:p>
            <a:r>
              <a:rPr lang="zh-CN" altLang="en-US" sz="2400" b="1" dirty="0">
                <a:solidFill>
                  <a:srgbClr val="0070C0"/>
                </a:solidFill>
                <a:latin typeface="Arial" panose="020B0604020202020204" pitchFamily="34" charset="0"/>
                <a:ea typeface="宋体" pitchFamily="2" charset="-122"/>
                <a:cs typeface="Arial" panose="020B0604020202020204" pitchFamily="34" charset="0"/>
              </a:rPr>
              <a:t>每一年，大学理事会向</a:t>
            </a:r>
            <a:r>
              <a:rPr lang="en-US" altLang="zh-CN" sz="2400" b="1" dirty="0">
                <a:solidFill>
                  <a:srgbClr val="0070C0"/>
                </a:solidFill>
                <a:latin typeface="Arial" panose="020B0604020202020204" pitchFamily="34" charset="0"/>
                <a:ea typeface="宋体" pitchFamily="2" charset="-122"/>
                <a:cs typeface="Arial" panose="020B0604020202020204" pitchFamily="34" charset="0"/>
              </a:rPr>
              <a:t>700</a:t>
            </a:r>
            <a:r>
              <a:rPr lang="zh-CN" altLang="en-US" sz="2400" b="1" dirty="0">
                <a:solidFill>
                  <a:srgbClr val="0070C0"/>
                </a:solidFill>
                <a:latin typeface="Arial" panose="020B0604020202020204" pitchFamily="34" charset="0"/>
                <a:ea typeface="宋体" pitchFamily="2" charset="-122"/>
                <a:cs typeface="Arial" panose="020B0604020202020204" pitchFamily="34" charset="0"/>
              </a:rPr>
              <a:t>多万学生和家长，</a:t>
            </a:r>
            <a:r>
              <a:rPr lang="en-US" altLang="zh-CN" sz="2400" b="1" dirty="0">
                <a:solidFill>
                  <a:srgbClr val="0070C0"/>
                </a:solidFill>
                <a:latin typeface="Arial" panose="020B0604020202020204" pitchFamily="34" charset="0"/>
                <a:ea typeface="宋体" pitchFamily="2" charset="-122"/>
                <a:cs typeface="Arial" panose="020B0604020202020204" pitchFamily="34" charset="0"/>
              </a:rPr>
              <a:t>23,000</a:t>
            </a:r>
            <a:r>
              <a:rPr lang="zh-CN" altLang="en-US" sz="2400" b="1" dirty="0">
                <a:solidFill>
                  <a:srgbClr val="0070C0"/>
                </a:solidFill>
                <a:latin typeface="Arial" panose="020B0604020202020204" pitchFamily="34" charset="0"/>
                <a:ea typeface="宋体" pitchFamily="2" charset="-122"/>
                <a:cs typeface="Arial" panose="020B0604020202020204" pitchFamily="34" charset="0"/>
              </a:rPr>
              <a:t>千多所中学，及</a:t>
            </a:r>
            <a:r>
              <a:rPr lang="en-US" altLang="zh-CN" sz="2400" b="1" dirty="0">
                <a:solidFill>
                  <a:srgbClr val="0070C0"/>
                </a:solidFill>
                <a:latin typeface="Arial" panose="020B0604020202020204" pitchFamily="34" charset="0"/>
                <a:ea typeface="宋体" pitchFamily="2" charset="-122"/>
                <a:cs typeface="Arial" panose="020B0604020202020204" pitchFamily="34" charset="0"/>
              </a:rPr>
              <a:t>3,800</a:t>
            </a:r>
            <a:r>
              <a:rPr lang="zh-CN" altLang="en-US" sz="2400" b="1" dirty="0">
                <a:solidFill>
                  <a:srgbClr val="0070C0"/>
                </a:solidFill>
                <a:latin typeface="Arial" panose="020B0604020202020204" pitchFamily="34" charset="0"/>
                <a:ea typeface="宋体" pitchFamily="2" charset="-122"/>
                <a:cs typeface="Arial" panose="020B0604020202020204" pitchFamily="34" charset="0"/>
              </a:rPr>
              <a:t>多所大学提供服务</a:t>
            </a:r>
            <a:endParaRPr lang="en-US" altLang="zh-CN" sz="2400" b="1" dirty="0">
              <a:solidFill>
                <a:srgbClr val="0070C0"/>
              </a:solidFill>
              <a:latin typeface="Arial" panose="020B0604020202020204" pitchFamily="34" charset="0"/>
              <a:ea typeface="宋体" pitchFamily="2" charset="-122"/>
              <a:cs typeface="Arial" panose="020B0604020202020204" pitchFamily="34" charset="0"/>
            </a:endParaRPr>
          </a:p>
          <a:p>
            <a:pPr marL="0" indent="0">
              <a:buNone/>
            </a:pPr>
            <a:endParaRPr lang="en-US" altLang="en-US" sz="2400" dirty="0">
              <a:solidFill>
                <a:srgbClr val="0070C0"/>
              </a:solidFill>
              <a:latin typeface="Arial" panose="020B0604020202020204" pitchFamily="34" charset="0"/>
              <a:ea typeface="宋体" pitchFamily="2" charset="-122"/>
              <a:cs typeface="Arial" panose="020B0604020202020204" pitchFamily="34" charset="0"/>
            </a:endParaRPr>
          </a:p>
          <a:p>
            <a:r>
              <a:rPr lang="en-US" altLang="zh-CN" sz="2400" dirty="0">
                <a:latin typeface="Arial" panose="020B0604020202020204" pitchFamily="34" charset="0"/>
                <a:ea typeface="宋体" pitchFamily="2" charset="-122"/>
                <a:cs typeface="Arial" panose="020B0604020202020204" pitchFamily="34" charset="0"/>
              </a:rPr>
              <a:t>Our work principles include excellence and equity, which are applied to our daily work.</a:t>
            </a:r>
            <a:r>
              <a:rPr lang="zh-CN" altLang="en-US" sz="2400" dirty="0">
                <a:latin typeface="Arial" panose="020B0604020202020204" pitchFamily="34" charset="0"/>
                <a:ea typeface="宋体" pitchFamily="2" charset="-122"/>
                <a:cs typeface="Arial" panose="020B0604020202020204" pitchFamily="34" charset="0"/>
              </a:rPr>
              <a:t>                   </a:t>
            </a:r>
            <a:endParaRPr lang="en-US" altLang="zh-CN" sz="2400" dirty="0">
              <a:latin typeface="Arial" panose="020B0604020202020204" pitchFamily="34" charset="0"/>
              <a:ea typeface="宋体" pitchFamily="2" charset="-122"/>
              <a:cs typeface="Arial" panose="020B0604020202020204" pitchFamily="34" charset="0"/>
            </a:endParaRPr>
          </a:p>
          <a:p>
            <a:r>
              <a:rPr lang="zh-CN" altLang="en-US" sz="2400" b="1" dirty="0">
                <a:solidFill>
                  <a:srgbClr val="0070C0"/>
                </a:solidFill>
                <a:latin typeface="Arial" panose="020B0604020202020204" pitchFamily="34" charset="0"/>
                <a:ea typeface="宋体" pitchFamily="2" charset="-122"/>
                <a:cs typeface="Arial" panose="020B0604020202020204" pitchFamily="34" charset="0"/>
              </a:rPr>
              <a:t>大学理事会坚持教育的优质和公平原则，并将这两个原则贯彻到其所有的项目、服务、活动和关注中</a:t>
            </a:r>
            <a:endParaRPr lang="en-US" altLang="en-US" sz="2400" b="1" dirty="0">
              <a:solidFill>
                <a:srgbClr val="0070C0"/>
              </a:solidFill>
              <a:latin typeface="Arial" panose="020B0604020202020204" pitchFamily="34" charset="0"/>
              <a:ea typeface="宋体" pitchFamily="2" charset="-122"/>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3"/>
          </p:nvPr>
        </p:nvSpPr>
        <p:spPr/>
        <p:txBody>
          <a:bodyPr/>
          <a:lstStyle/>
          <a:p>
            <a:r>
              <a:rPr lang="en-US" altLang="zh-CN" sz="2000" dirty="0">
                <a:solidFill>
                  <a:srgbClr val="0070C0"/>
                </a:solidFill>
              </a:rPr>
              <a:t>Customer</a:t>
            </a:r>
            <a:r>
              <a:rPr lang="zh-CN" altLang="en-US" sz="2000" dirty="0">
                <a:solidFill>
                  <a:srgbClr val="0070C0"/>
                </a:solidFill>
              </a:rPr>
              <a:t> </a:t>
            </a:r>
            <a:r>
              <a:rPr lang="en-US" altLang="zh-CN" sz="2000" dirty="0">
                <a:solidFill>
                  <a:srgbClr val="0070C0"/>
                </a:solidFill>
              </a:rPr>
              <a:t>and Services</a:t>
            </a:r>
            <a:endParaRPr lang="en-US" sz="2000" dirty="0">
              <a:solidFill>
                <a:srgbClr val="0070C0"/>
              </a:solidFill>
            </a:endParaRPr>
          </a:p>
        </p:txBody>
      </p:sp>
      <p:sp>
        <p:nvSpPr>
          <p:cNvPr id="6" name="Title 5"/>
          <p:cNvSpPr>
            <a:spLocks noGrp="1"/>
          </p:cNvSpPr>
          <p:nvPr>
            <p:ph type="title"/>
          </p:nvPr>
        </p:nvSpPr>
        <p:spPr/>
        <p:txBody>
          <a:bodyPr/>
          <a:lstStyle/>
          <a:p>
            <a:r>
              <a:rPr lang="zh-CN" altLang="en-US" sz="3200" b="1" dirty="0">
                <a:ea typeface="宋体" pitchFamily="2" charset="-122"/>
              </a:rPr>
              <a:t>大学理事会服务对象</a:t>
            </a:r>
            <a:endParaRPr lang="en-US" dirty="0"/>
          </a:p>
        </p:txBody>
      </p:sp>
      <p:sp>
        <p:nvSpPr>
          <p:cNvPr id="7" name="Slide Number Placeholder 1">
            <a:extLst>
              <a:ext uri="{FF2B5EF4-FFF2-40B4-BE49-F238E27FC236}">
                <a16:creationId xmlns:a16="http://schemas.microsoft.com/office/drawing/2014/main" id="{DA887908-353B-487A-BA2C-BB38F54C90F1}"/>
              </a:ext>
            </a:extLst>
          </p:cNvPr>
          <p:cNvSpPr txBox="1">
            <a:spLocks/>
          </p:cNvSpPr>
          <p:nvPr/>
        </p:nvSpPr>
        <p:spPr>
          <a:xfrm>
            <a:off x="9142708" y="6346018"/>
            <a:ext cx="2743200" cy="365125"/>
          </a:xfrm>
          <a:prstGeom prst="rect">
            <a:avLst/>
          </a:prstGeom>
        </p:spPr>
        <p:txBody>
          <a:bodyPr vert="horz" lIns="0" tIns="0" rIns="0" bIns="0" rtlCol="0" anchor="b" anchorCtr="0"/>
          <a:lstStyle>
            <a:defPPr>
              <a:defRPr lang="en-US"/>
            </a:defPPr>
            <a:lvl1pPr marL="0" algn="r" defTabSz="914400" rtl="0" eaLnBrk="1" latinLnBrk="0" hangingPunct="1">
              <a:defRPr sz="1200" kern="1200">
                <a:solidFill>
                  <a:schemeClr val="tx1">
                    <a:tint val="75000"/>
                  </a:schemeClr>
                </a:solidFill>
                <a:latin typeface="Roboto Slab" charset="0"/>
                <a:ea typeface="Roboto Slab" charset="0"/>
                <a:cs typeface="Roboto Slab"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1E9C267-FC72-D447-BF05-09A3351C68CB}" type="slidenum">
              <a:rPr kumimoji="0" lang="en-US" sz="1200" b="0" i="0" u="none" strike="noStrike" kern="1200" cap="none" spc="0" normalizeH="0" baseline="0" noProof="0" smtClean="0">
                <a:ln>
                  <a:noFill/>
                </a:ln>
                <a:solidFill>
                  <a:srgbClr val="1E1E1E">
                    <a:tint val="75000"/>
                  </a:srgbClr>
                </a:solidFill>
                <a:effectLst/>
                <a:uLnTx/>
                <a:uFillTx/>
                <a:latin typeface="Roboto Slab" charset="0"/>
                <a:ea typeface="Roboto Slab"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1E1E1E">
                  <a:tint val="75000"/>
                </a:srgbClr>
              </a:solidFill>
              <a:effectLst/>
              <a:uLnTx/>
              <a:uFillTx/>
              <a:latin typeface="Roboto Slab" charset="0"/>
              <a:ea typeface="Roboto Slab" charset="0"/>
            </a:endParaRPr>
          </a:p>
        </p:txBody>
      </p:sp>
    </p:spTree>
    <p:extLst>
      <p:ext uri="{BB962C8B-B14F-4D97-AF65-F5344CB8AC3E}">
        <p14:creationId xmlns:p14="http://schemas.microsoft.com/office/powerpoint/2010/main" val="144074216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448887" y="655399"/>
            <a:ext cx="11419298" cy="785813"/>
          </a:xfrm>
        </p:spPr>
        <p:txBody>
          <a:bodyPr>
            <a:normAutofit/>
          </a:bodyPr>
          <a:lstStyle/>
          <a:p>
            <a:pPr marL="0" indent="0">
              <a:buNone/>
            </a:pP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College Board Programs Reach Nearly Every Country</a:t>
            </a:r>
          </a:p>
        </p:txBody>
      </p:sp>
      <p:pic>
        <p:nvPicPr>
          <p:cNvPr id="6" name="Picture 5">
            <a:extLst>
              <a:ext uri="{FF2B5EF4-FFF2-40B4-BE49-F238E27FC236}">
                <a16:creationId xmlns:a16="http://schemas.microsoft.com/office/drawing/2014/main" id="{04B35A46-8080-46FA-B1D2-E96DAA110A7D}"/>
              </a:ext>
            </a:extLst>
          </p:cNvPr>
          <p:cNvPicPr>
            <a:picLocks noChangeAspect="1"/>
          </p:cNvPicPr>
          <p:nvPr/>
        </p:nvPicPr>
        <p:blipFill rotWithShape="1">
          <a:blip r:embed="rId2"/>
          <a:srcRect l="1410" t="1770" r="1774" b="11550"/>
          <a:stretch/>
        </p:blipFill>
        <p:spPr>
          <a:xfrm>
            <a:off x="3506491" y="1381434"/>
            <a:ext cx="8300279" cy="4794776"/>
          </a:xfrm>
          <a:prstGeom prst="rect">
            <a:avLst/>
          </a:prstGeom>
        </p:spPr>
      </p:pic>
      <p:sp>
        <p:nvSpPr>
          <p:cNvPr id="14" name="Content Placeholder 1"/>
          <p:cNvSpPr>
            <a:spLocks noGrp="1"/>
          </p:cNvSpPr>
          <p:nvPr>
            <p:ph idx="4294967295"/>
          </p:nvPr>
        </p:nvSpPr>
        <p:spPr>
          <a:xfrm>
            <a:off x="385230" y="2618933"/>
            <a:ext cx="4283516" cy="2857633"/>
          </a:xfrm>
          <a:prstGeom prst="rect">
            <a:avLst/>
          </a:prstGeom>
          <a:noFill/>
        </p:spPr>
        <p:txBody>
          <a:bodyPr>
            <a:noAutofit/>
          </a:bodyPr>
          <a:lstStyle/>
          <a:p>
            <a:r>
              <a:rPr lang="en-US" sz="1800" b="1" dirty="0">
                <a:solidFill>
                  <a:schemeClr val="accent1"/>
                </a:solidFill>
                <a:latin typeface="Roboto" panose="02000000000000000000" pitchFamily="2" charset="0"/>
                <a:ea typeface="Roboto" panose="02000000000000000000" pitchFamily="2" charset="0"/>
                <a:cs typeface="Roboto" panose="02000000000000000000" pitchFamily="2" charset="0"/>
              </a:rPr>
              <a:t>187 </a:t>
            </a:r>
            <a:r>
              <a:rPr lang="zh-CN" altLang="en-US" sz="1800" b="1" dirty="0">
                <a:solidFill>
                  <a:schemeClr val="accent1"/>
                </a:solidFill>
                <a:latin typeface="Roboto" panose="02000000000000000000" pitchFamily="2" charset="0"/>
                <a:ea typeface="Roboto" panose="02000000000000000000" pitchFamily="2" charset="0"/>
                <a:cs typeface="Roboto" panose="02000000000000000000" pitchFamily="2" charset="0"/>
              </a:rPr>
              <a:t>个国家及地区</a:t>
            </a:r>
            <a:endParaRPr lang="en-US" sz="1800" b="1" dirty="0">
              <a:solidFill>
                <a:schemeClr val="accent1"/>
              </a:solidFill>
              <a:latin typeface="Roboto" panose="02000000000000000000" pitchFamily="2" charset="0"/>
              <a:ea typeface="Roboto" panose="02000000000000000000" pitchFamily="2" charset="0"/>
              <a:cs typeface="Roboto" panose="02000000000000000000" pitchFamily="2" charset="0"/>
            </a:endParaRPr>
          </a:p>
          <a:p>
            <a:r>
              <a:rPr lang="en-US" sz="1800" b="1" dirty="0">
                <a:solidFill>
                  <a:schemeClr val="accent1"/>
                </a:solidFill>
                <a:latin typeface="Roboto" panose="02000000000000000000" pitchFamily="2" charset="0"/>
                <a:ea typeface="Roboto" panose="02000000000000000000" pitchFamily="2" charset="0"/>
                <a:cs typeface="Roboto" panose="02000000000000000000" pitchFamily="2" charset="0"/>
              </a:rPr>
              <a:t>SAT: </a:t>
            </a:r>
            <a:r>
              <a:rPr lang="en-US" altLang="zh-CN" sz="1800" b="1" dirty="0">
                <a:solidFill>
                  <a:schemeClr val="accent1"/>
                </a:solidFill>
                <a:latin typeface="Roboto" panose="02000000000000000000" pitchFamily="2" charset="0"/>
                <a:ea typeface="Roboto" panose="02000000000000000000" pitchFamily="2" charset="0"/>
                <a:cs typeface="Roboto" panose="02000000000000000000" pitchFamily="2" charset="0"/>
              </a:rPr>
              <a:t>210</a:t>
            </a:r>
            <a:r>
              <a:rPr lang="zh-CN" altLang="en-US" sz="1800" b="1" dirty="0">
                <a:solidFill>
                  <a:schemeClr val="accent1"/>
                </a:solidFill>
                <a:latin typeface="Roboto" panose="02000000000000000000" pitchFamily="2" charset="0"/>
                <a:ea typeface="Roboto" panose="02000000000000000000" pitchFamily="2" charset="0"/>
                <a:cs typeface="Roboto" panose="02000000000000000000" pitchFamily="2" charset="0"/>
              </a:rPr>
              <a:t>万考生</a:t>
            </a:r>
            <a:r>
              <a:rPr lang="en-US" sz="1800" b="1" dirty="0">
                <a:solidFill>
                  <a:schemeClr val="accent1"/>
                </a:solidFill>
                <a:latin typeface="Roboto" panose="02000000000000000000" pitchFamily="2" charset="0"/>
                <a:ea typeface="Roboto" panose="02000000000000000000" pitchFamily="2" charset="0"/>
                <a:cs typeface="Roboto" panose="02000000000000000000" pitchFamily="2" charset="0"/>
              </a:rPr>
              <a:t> </a:t>
            </a:r>
          </a:p>
          <a:p>
            <a:r>
              <a:rPr lang="en-US" sz="1800" b="1" dirty="0">
                <a:solidFill>
                  <a:schemeClr val="accent1"/>
                </a:solidFill>
                <a:latin typeface="Roboto" panose="02000000000000000000" pitchFamily="2" charset="0"/>
                <a:ea typeface="Roboto" panose="02000000000000000000" pitchFamily="2" charset="0"/>
                <a:cs typeface="Roboto" panose="02000000000000000000" pitchFamily="2" charset="0"/>
              </a:rPr>
              <a:t>AP: 28</a:t>
            </a:r>
            <a:r>
              <a:rPr lang="en-US" altLang="zh-CN" sz="1800" b="1" dirty="0">
                <a:solidFill>
                  <a:schemeClr val="accent1"/>
                </a:solidFill>
                <a:latin typeface="Roboto" panose="02000000000000000000" pitchFamily="2" charset="0"/>
                <a:ea typeface="Roboto" panose="02000000000000000000" pitchFamily="2" charset="0"/>
                <a:cs typeface="Roboto" panose="02000000000000000000" pitchFamily="2" charset="0"/>
              </a:rPr>
              <a:t>0</a:t>
            </a:r>
            <a:r>
              <a:rPr lang="zh-CN" altLang="en-US" sz="1800" b="1" dirty="0">
                <a:solidFill>
                  <a:schemeClr val="accent1"/>
                </a:solidFill>
                <a:latin typeface="Roboto" panose="02000000000000000000" pitchFamily="2" charset="0"/>
                <a:ea typeface="Roboto" panose="02000000000000000000" pitchFamily="2" charset="0"/>
                <a:cs typeface="Roboto" panose="02000000000000000000" pitchFamily="2" charset="0"/>
              </a:rPr>
              <a:t>万学生</a:t>
            </a:r>
            <a:r>
              <a:rPr lang="en-US" sz="1800" b="1" dirty="0">
                <a:solidFill>
                  <a:schemeClr val="accent1"/>
                </a:solidFill>
                <a:latin typeface="Roboto" panose="02000000000000000000" pitchFamily="2" charset="0"/>
                <a:ea typeface="Roboto" panose="02000000000000000000" pitchFamily="2" charset="0"/>
                <a:cs typeface="Roboto" panose="02000000000000000000" pitchFamily="2" charset="0"/>
              </a:rPr>
              <a:t>; </a:t>
            </a:r>
            <a:r>
              <a:rPr lang="en-US" altLang="zh-CN" sz="1800" b="1" dirty="0">
                <a:solidFill>
                  <a:schemeClr val="accent1"/>
                </a:solidFill>
                <a:latin typeface="Roboto" panose="02000000000000000000" pitchFamily="2" charset="0"/>
                <a:ea typeface="Roboto" panose="02000000000000000000" pitchFamily="2" charset="0"/>
                <a:cs typeface="Roboto" panose="02000000000000000000" pitchFamily="2" charset="0"/>
              </a:rPr>
              <a:t>510</a:t>
            </a:r>
            <a:r>
              <a:rPr lang="zh-CN" altLang="en-US" sz="1800" b="1" dirty="0">
                <a:solidFill>
                  <a:schemeClr val="accent1"/>
                </a:solidFill>
                <a:latin typeface="Roboto" panose="02000000000000000000" pitchFamily="2" charset="0"/>
                <a:ea typeface="Roboto" panose="02000000000000000000" pitchFamily="2" charset="0"/>
                <a:cs typeface="Roboto" panose="02000000000000000000" pitchFamily="2" charset="0"/>
              </a:rPr>
              <a:t>万考试</a:t>
            </a:r>
            <a:endParaRPr lang="en-US" altLang="zh-CN" sz="1800" b="1" dirty="0">
              <a:solidFill>
                <a:schemeClr val="accent1"/>
              </a:solidFill>
              <a:latin typeface="Roboto" panose="02000000000000000000" pitchFamily="2" charset="0"/>
              <a:ea typeface="Roboto" panose="02000000000000000000" pitchFamily="2" charset="0"/>
              <a:cs typeface="Roboto" panose="02000000000000000000" pitchFamily="2" charset="0"/>
            </a:endParaRPr>
          </a:p>
          <a:p>
            <a:r>
              <a:rPr lang="en-US" sz="1800" b="1" dirty="0">
                <a:solidFill>
                  <a:schemeClr val="accent1"/>
                </a:solidFill>
                <a:latin typeface="Roboto" panose="02000000000000000000" pitchFamily="2" charset="0"/>
                <a:ea typeface="Roboto" panose="02000000000000000000" pitchFamily="2" charset="0"/>
                <a:cs typeface="Roboto" panose="02000000000000000000" pitchFamily="2" charset="0"/>
              </a:rPr>
              <a:t>20,000+ </a:t>
            </a:r>
            <a:r>
              <a:rPr lang="zh-CN" altLang="en-US" sz="1800" b="1" dirty="0">
                <a:solidFill>
                  <a:schemeClr val="accent1"/>
                </a:solidFill>
                <a:latin typeface="Roboto" panose="02000000000000000000" pitchFamily="2" charset="0"/>
                <a:ea typeface="Roboto" panose="02000000000000000000" pitchFamily="2" charset="0"/>
                <a:cs typeface="Roboto" panose="02000000000000000000" pitchFamily="2" charset="0"/>
              </a:rPr>
              <a:t>高中 </a:t>
            </a:r>
            <a:r>
              <a:rPr lang="en-US" sz="1800" b="1" dirty="0">
                <a:solidFill>
                  <a:schemeClr val="accent1"/>
                </a:solidFill>
                <a:latin typeface="Roboto" panose="02000000000000000000" pitchFamily="2" charset="0"/>
                <a:ea typeface="Roboto" panose="02000000000000000000" pitchFamily="2" charset="0"/>
                <a:cs typeface="Roboto" panose="02000000000000000000" pitchFamily="2" charset="0"/>
              </a:rPr>
              <a:t>(5600 </a:t>
            </a:r>
            <a:r>
              <a:rPr lang="zh-CN" altLang="en-US" sz="1800" b="1" dirty="0">
                <a:solidFill>
                  <a:schemeClr val="accent1"/>
                </a:solidFill>
                <a:latin typeface="Roboto" panose="02000000000000000000" pitchFamily="2" charset="0"/>
                <a:ea typeface="Roboto" panose="02000000000000000000" pitchFamily="2" charset="0"/>
                <a:cs typeface="Roboto" panose="02000000000000000000" pitchFamily="2" charset="0"/>
              </a:rPr>
              <a:t>美国以外</a:t>
            </a:r>
            <a:r>
              <a:rPr lang="en-US" sz="1800" b="1" dirty="0">
                <a:solidFill>
                  <a:schemeClr val="accent1"/>
                </a:solidFill>
                <a:latin typeface="Roboto" panose="02000000000000000000" pitchFamily="2" charset="0"/>
                <a:ea typeface="Roboto" panose="02000000000000000000" pitchFamily="2" charset="0"/>
                <a:cs typeface="Roboto" panose="02000000000000000000" pitchFamily="2" charset="0"/>
              </a:rPr>
              <a:t>) </a:t>
            </a:r>
          </a:p>
          <a:p>
            <a:r>
              <a:rPr lang="en-US" sz="1800" b="1" dirty="0">
                <a:solidFill>
                  <a:schemeClr val="accent1"/>
                </a:solidFill>
                <a:latin typeface="Roboto" panose="02000000000000000000" pitchFamily="2" charset="0"/>
                <a:ea typeface="Roboto" panose="02000000000000000000" pitchFamily="2" charset="0"/>
                <a:cs typeface="Roboto" panose="02000000000000000000" pitchFamily="2" charset="0"/>
              </a:rPr>
              <a:t>AP &amp; SAT </a:t>
            </a:r>
            <a:r>
              <a:rPr lang="zh-CN" altLang="en-US" sz="1800" b="1" dirty="0">
                <a:solidFill>
                  <a:schemeClr val="accent1"/>
                </a:solidFill>
                <a:latin typeface="Roboto" panose="02000000000000000000" pitchFamily="2" charset="0"/>
                <a:ea typeface="Roboto" panose="02000000000000000000" pitchFamily="2" charset="0"/>
                <a:cs typeface="Roboto" panose="02000000000000000000" pitchFamily="2" charset="0"/>
              </a:rPr>
              <a:t>成绩几乎所有美国大学都接受，美国以外的</a:t>
            </a:r>
            <a:r>
              <a:rPr lang="en-US" altLang="zh-CN" sz="1800" b="1" dirty="0">
                <a:solidFill>
                  <a:schemeClr val="accent1"/>
                </a:solidFill>
                <a:latin typeface="Roboto" panose="02000000000000000000" pitchFamily="2" charset="0"/>
                <a:ea typeface="Roboto" panose="02000000000000000000" pitchFamily="2" charset="0"/>
                <a:cs typeface="Roboto" panose="02000000000000000000" pitchFamily="2" charset="0"/>
              </a:rPr>
              <a:t>80</a:t>
            </a:r>
            <a:r>
              <a:rPr lang="zh-CN" altLang="en-US" sz="1800" b="1" dirty="0">
                <a:solidFill>
                  <a:schemeClr val="accent1"/>
                </a:solidFill>
                <a:latin typeface="Roboto" panose="02000000000000000000" pitchFamily="2" charset="0"/>
                <a:ea typeface="Roboto" panose="02000000000000000000" pitchFamily="2" charset="0"/>
                <a:cs typeface="Roboto" panose="02000000000000000000" pitchFamily="2" charset="0"/>
              </a:rPr>
              <a:t>多个国家</a:t>
            </a:r>
            <a:r>
              <a:rPr lang="en-US" altLang="zh-CN" sz="1800" b="1" dirty="0">
                <a:solidFill>
                  <a:schemeClr val="accent1"/>
                </a:solidFill>
                <a:latin typeface="Roboto" panose="02000000000000000000" pitchFamily="2" charset="0"/>
                <a:ea typeface="Roboto" panose="02000000000000000000" pitchFamily="2" charset="0"/>
                <a:cs typeface="Roboto" panose="02000000000000000000" pitchFamily="2" charset="0"/>
              </a:rPr>
              <a:t>70</a:t>
            </a:r>
            <a:r>
              <a:rPr lang="zh-CN" altLang="en-US" sz="1800" b="1" dirty="0">
                <a:solidFill>
                  <a:schemeClr val="accent1"/>
                </a:solidFill>
                <a:latin typeface="Roboto" panose="02000000000000000000" pitchFamily="2" charset="0"/>
                <a:ea typeface="Roboto" panose="02000000000000000000" pitchFamily="2" charset="0"/>
                <a:cs typeface="Roboto" panose="02000000000000000000" pitchFamily="2" charset="0"/>
              </a:rPr>
              <a:t>多所高校也接受</a:t>
            </a:r>
            <a:endParaRPr lang="en-US" sz="1800" b="1"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7" name="Slide Number Placeholder 1">
            <a:extLst>
              <a:ext uri="{FF2B5EF4-FFF2-40B4-BE49-F238E27FC236}">
                <a16:creationId xmlns:a16="http://schemas.microsoft.com/office/drawing/2014/main" id="{C33EC53A-D710-49D8-9C4B-61C930B57CA5}"/>
              </a:ext>
            </a:extLst>
          </p:cNvPr>
          <p:cNvSpPr txBox="1">
            <a:spLocks/>
          </p:cNvSpPr>
          <p:nvPr/>
        </p:nvSpPr>
        <p:spPr>
          <a:xfrm>
            <a:off x="9142708" y="6346018"/>
            <a:ext cx="2743200" cy="365125"/>
          </a:xfrm>
          <a:prstGeom prst="rect">
            <a:avLst/>
          </a:prstGeom>
        </p:spPr>
        <p:txBody>
          <a:bodyPr vert="horz" lIns="0" tIns="0" rIns="0" bIns="0" rtlCol="0" anchor="b" anchorCtr="0"/>
          <a:lstStyle>
            <a:defPPr>
              <a:defRPr lang="en-US"/>
            </a:defPPr>
            <a:lvl1pPr marL="0" algn="r" defTabSz="914400" rtl="0" eaLnBrk="1" latinLnBrk="0" hangingPunct="1">
              <a:defRPr sz="1200" kern="1200">
                <a:solidFill>
                  <a:schemeClr val="tx1">
                    <a:tint val="75000"/>
                  </a:schemeClr>
                </a:solidFill>
                <a:latin typeface="Roboto Slab" charset="0"/>
                <a:ea typeface="Roboto Slab" charset="0"/>
                <a:cs typeface="Roboto Slab"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1E9C267-FC72-D447-BF05-09A3351C68CB}" type="slidenum">
              <a:rPr kumimoji="0" lang="en-US" sz="1200" b="0" i="0" u="none" strike="noStrike" kern="1200" cap="none" spc="0" normalizeH="0" baseline="0" noProof="0" smtClean="0">
                <a:ln>
                  <a:noFill/>
                </a:ln>
                <a:solidFill>
                  <a:srgbClr val="1E1E1E">
                    <a:tint val="75000"/>
                  </a:srgbClr>
                </a:solidFill>
                <a:effectLst/>
                <a:uLnTx/>
                <a:uFillTx/>
                <a:latin typeface="Roboto Slab" charset="0"/>
                <a:ea typeface="Roboto Slab"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1E1E1E">
                  <a:tint val="75000"/>
                </a:srgbClr>
              </a:solidFill>
              <a:effectLst/>
              <a:uLnTx/>
              <a:uFillTx/>
              <a:latin typeface="Roboto Slab" charset="0"/>
              <a:ea typeface="Roboto Slab" charset="0"/>
            </a:endParaRPr>
          </a:p>
        </p:txBody>
      </p:sp>
    </p:spTree>
    <p:extLst>
      <p:ext uri="{BB962C8B-B14F-4D97-AF65-F5344CB8AC3E}">
        <p14:creationId xmlns:p14="http://schemas.microsoft.com/office/powerpoint/2010/main" val="1469872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548" y="1929788"/>
            <a:ext cx="4877914" cy="1883593"/>
          </a:xfrm>
        </p:spPr>
        <p:txBody>
          <a:bodyPr/>
          <a:lstStyle/>
          <a:p>
            <a:r>
              <a:rPr lang="en-US" dirty="0"/>
              <a:t>Advanced Placement (AP</a:t>
            </a:r>
            <a:r>
              <a:rPr lang="en-US" baseline="30000" dirty="0"/>
              <a:t>®</a:t>
            </a:r>
            <a:r>
              <a:rPr lang="en-US" dirty="0"/>
              <a:t>) Program</a:t>
            </a:r>
            <a:r>
              <a:rPr lang="en-US" baseline="30000" dirty="0"/>
              <a:t>®</a:t>
            </a:r>
          </a:p>
        </p:txBody>
      </p:sp>
      <p:sp>
        <p:nvSpPr>
          <p:cNvPr id="3" name="Text Placeholder 2"/>
          <p:cNvSpPr>
            <a:spLocks noGrp="1"/>
          </p:cNvSpPr>
          <p:nvPr>
            <p:ph type="body" sz="quarter" idx="10"/>
          </p:nvPr>
        </p:nvSpPr>
        <p:spPr>
          <a:xfrm>
            <a:off x="1452775" y="3681406"/>
            <a:ext cx="4010475" cy="784830"/>
          </a:xfrm>
        </p:spPr>
        <p:txBody>
          <a:bodyPr/>
          <a:lstStyle/>
          <a:p>
            <a:r>
              <a:rPr lang="en-US" dirty="0"/>
              <a:t>Rigorous coursework connecting </a:t>
            </a:r>
            <a:br>
              <a:rPr lang="en-US" dirty="0"/>
            </a:br>
            <a:r>
              <a:rPr lang="en-US" dirty="0"/>
              <a:t>students to university success worldwide</a:t>
            </a:r>
          </a:p>
        </p:txBody>
      </p:sp>
      <p:pic>
        <p:nvPicPr>
          <p:cNvPr id="6" name="Picture 5">
            <a:extLst>
              <a:ext uri="{FF2B5EF4-FFF2-40B4-BE49-F238E27FC236}">
                <a16:creationId xmlns:a16="http://schemas.microsoft.com/office/drawing/2014/main" id="{7A30AA1D-AD95-9642-B295-A94EA6C38194}"/>
              </a:ext>
            </a:extLst>
          </p:cNvPr>
          <p:cNvPicPr>
            <a:picLocks noChangeAspect="1"/>
          </p:cNvPicPr>
          <p:nvPr/>
        </p:nvPicPr>
        <p:blipFill>
          <a:blip r:embed="rId3"/>
          <a:stretch>
            <a:fillRect/>
          </a:stretch>
        </p:blipFill>
        <p:spPr>
          <a:xfrm>
            <a:off x="9361576" y="5622925"/>
            <a:ext cx="2037556" cy="479425"/>
          </a:xfrm>
          <a:prstGeom prst="rect">
            <a:avLst/>
          </a:prstGeom>
        </p:spPr>
      </p:pic>
    </p:spTree>
    <p:extLst>
      <p:ext uri="{BB962C8B-B14F-4D97-AF65-F5344CB8AC3E}">
        <p14:creationId xmlns:p14="http://schemas.microsoft.com/office/powerpoint/2010/main" val="880361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CFED8FD-BCE1-4046-BF38-CECE1A98A11E}"/>
              </a:ext>
            </a:extLst>
          </p:cNvPr>
          <p:cNvSpPr txBox="1">
            <a:spLocks/>
          </p:cNvSpPr>
          <p:nvPr/>
        </p:nvSpPr>
        <p:spPr>
          <a:xfrm>
            <a:off x="9142708" y="6346018"/>
            <a:ext cx="2743200" cy="365125"/>
          </a:xfrm>
          <a:prstGeom prst="rect">
            <a:avLst/>
          </a:prstGeom>
        </p:spPr>
        <p:txBody>
          <a:bodyPr vert="horz" lIns="0" tIns="0" rIns="0" bIns="0" rtlCol="0" anchor="b" anchorCtr="0"/>
          <a:lstStyle>
            <a:defPPr>
              <a:defRPr lang="en-US"/>
            </a:defPPr>
            <a:lvl1pPr marL="0" algn="r" defTabSz="914400" rtl="0" eaLnBrk="1" latinLnBrk="0" hangingPunct="1">
              <a:defRPr sz="1200" kern="1200">
                <a:solidFill>
                  <a:schemeClr val="tx1">
                    <a:tint val="75000"/>
                  </a:schemeClr>
                </a:solidFill>
                <a:latin typeface="Roboto Slab" charset="0"/>
                <a:ea typeface="Roboto Slab" charset="0"/>
                <a:cs typeface="Roboto Slab"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1E9C267-FC72-D447-BF05-09A3351C68CB}" type="slidenum">
              <a:rPr kumimoji="0" lang="en-US" sz="1200" b="0" i="0" u="none" strike="noStrike" kern="1200" cap="none" spc="0" normalizeH="0" baseline="0" noProof="0" smtClean="0">
                <a:ln>
                  <a:noFill/>
                </a:ln>
                <a:solidFill>
                  <a:srgbClr val="1E1E1E">
                    <a:tint val="75000"/>
                  </a:srgbClr>
                </a:solidFill>
                <a:effectLst/>
                <a:uLnTx/>
                <a:uFillTx/>
                <a:latin typeface="Roboto Slab" charset="0"/>
                <a:ea typeface="Roboto Slab"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1E1E1E">
                  <a:tint val="75000"/>
                </a:srgbClr>
              </a:solidFill>
              <a:effectLst/>
              <a:uLnTx/>
              <a:uFillTx/>
              <a:latin typeface="Roboto Slab" charset="0"/>
              <a:ea typeface="Roboto Slab" charset="0"/>
            </a:endParaRPr>
          </a:p>
        </p:txBody>
      </p:sp>
      <p:sp>
        <p:nvSpPr>
          <p:cNvPr id="10" name="Text Placeholder 8">
            <a:extLst>
              <a:ext uri="{FF2B5EF4-FFF2-40B4-BE49-F238E27FC236}">
                <a16:creationId xmlns:a16="http://schemas.microsoft.com/office/drawing/2014/main" id="{22CEE763-968D-4A2A-8ABC-F993B91BC1DB}"/>
              </a:ext>
            </a:extLst>
          </p:cNvPr>
          <p:cNvSpPr>
            <a:spLocks noGrp="1"/>
          </p:cNvSpPr>
          <p:nvPr>
            <p:ph type="body" sz="quarter" idx="16"/>
          </p:nvPr>
        </p:nvSpPr>
        <p:spPr>
          <a:xfrm>
            <a:off x="466725" y="654297"/>
            <a:ext cx="7697872" cy="494764"/>
          </a:xfrm>
        </p:spPr>
        <p:txBody>
          <a:bodyPr/>
          <a:lstStyle/>
          <a:p>
            <a:r>
              <a:rPr lang="en-US" dirty="0"/>
              <a:t>What is AP?</a:t>
            </a:r>
          </a:p>
        </p:txBody>
      </p:sp>
      <p:sp>
        <p:nvSpPr>
          <p:cNvPr id="7" name="Content Placeholder 1">
            <a:extLst>
              <a:ext uri="{FF2B5EF4-FFF2-40B4-BE49-F238E27FC236}">
                <a16:creationId xmlns:a16="http://schemas.microsoft.com/office/drawing/2014/main" id="{B9913E51-DBCD-D44D-B8FF-654323E94590}"/>
              </a:ext>
            </a:extLst>
          </p:cNvPr>
          <p:cNvSpPr txBox="1">
            <a:spLocks/>
          </p:cNvSpPr>
          <p:nvPr/>
        </p:nvSpPr>
        <p:spPr>
          <a:xfrm>
            <a:off x="466725" y="1420910"/>
            <a:ext cx="11126185" cy="4559878"/>
          </a:xfrm>
          <a:prstGeom prst="rect">
            <a:avLst/>
          </a:prstGeom>
        </p:spPr>
        <p:txBody>
          <a:bodyPr lIns="0" tIns="228600" rIns="0" bIns="0"/>
          <a:lstStyle>
            <a:lvl1pPr marL="285750" indent="-285750" algn="l" defTabSz="457200" rtl="0" eaLnBrk="1" latinLnBrk="0" hangingPunct="1">
              <a:spcBef>
                <a:spcPct val="20000"/>
              </a:spcBef>
              <a:buClr>
                <a:srgbClr val="009CDE"/>
              </a:buClr>
              <a:buFont typeface="Arial" charset="0"/>
              <a:buChar char="•"/>
              <a:defRPr sz="1600" kern="1200">
                <a:solidFill>
                  <a:schemeClr val="tx1"/>
                </a:solidFill>
                <a:latin typeface="Roboto" charset="0"/>
                <a:ea typeface="Roboto" charset="0"/>
                <a:cs typeface="Roboto" charset="0"/>
              </a:defRPr>
            </a:lvl1pPr>
            <a:lvl2pPr marL="742950" indent="-285750" algn="l" defTabSz="457200" rtl="0" eaLnBrk="1" latinLnBrk="0" hangingPunct="1">
              <a:spcBef>
                <a:spcPct val="20000"/>
              </a:spcBef>
              <a:buClr>
                <a:schemeClr val="accent2"/>
              </a:buClr>
              <a:buFont typeface="Arial"/>
              <a:buChar char="–"/>
              <a:defRPr sz="1600" kern="1200">
                <a:solidFill>
                  <a:schemeClr val="tx1"/>
                </a:solidFill>
                <a:latin typeface="Roboto" charset="0"/>
                <a:ea typeface="Roboto" charset="0"/>
                <a:cs typeface="Roboto" charset="0"/>
              </a:defRPr>
            </a:lvl2pPr>
            <a:lvl3pPr marL="1143000" indent="-228600" algn="l" defTabSz="457200" rtl="0" eaLnBrk="1" latinLnBrk="0" hangingPunct="1">
              <a:spcBef>
                <a:spcPct val="20000"/>
              </a:spcBef>
              <a:buClr>
                <a:schemeClr val="accent2"/>
              </a:buClr>
              <a:buFont typeface="Arial"/>
              <a:buChar char="•"/>
              <a:defRPr sz="1600" kern="1200">
                <a:solidFill>
                  <a:schemeClr val="tx1"/>
                </a:solidFill>
                <a:latin typeface="Roboto" charset="0"/>
                <a:ea typeface="Roboto" charset="0"/>
                <a:cs typeface="Roboto" charset="0"/>
              </a:defRPr>
            </a:lvl3pPr>
            <a:lvl4pPr marL="1600200" indent="-228600" algn="l" defTabSz="457200" rtl="0" eaLnBrk="1" latinLnBrk="0" hangingPunct="1">
              <a:spcBef>
                <a:spcPct val="20000"/>
              </a:spcBef>
              <a:buClr>
                <a:schemeClr val="accent2"/>
              </a:buClr>
              <a:buFont typeface="Arial"/>
              <a:buChar char="–"/>
              <a:defRPr sz="1600" kern="1200">
                <a:solidFill>
                  <a:schemeClr val="tx1"/>
                </a:solidFill>
                <a:latin typeface="Roboto" charset="0"/>
                <a:ea typeface="Roboto" charset="0"/>
                <a:cs typeface="Roboto" charset="0"/>
              </a:defRPr>
            </a:lvl4pPr>
            <a:lvl5pPr marL="2057400" indent="-228600" algn="l" defTabSz="457200" rtl="0" eaLnBrk="1" latinLnBrk="0" hangingPunct="1">
              <a:spcBef>
                <a:spcPct val="20000"/>
              </a:spcBef>
              <a:buClr>
                <a:schemeClr val="accent2"/>
              </a:buClr>
              <a:buFont typeface="Arial"/>
              <a:buChar char="»"/>
              <a:defRPr sz="1600" kern="1200">
                <a:solidFill>
                  <a:schemeClr val="tx1"/>
                </a:solidFill>
                <a:latin typeface="Roboto" charset="0"/>
                <a:ea typeface="Roboto" charset="0"/>
                <a:cs typeface="Roboto"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spcAft>
                <a:spcPts val="1200"/>
              </a:spcAft>
              <a:buFont typeface="Arial" charset="0"/>
              <a:buNone/>
            </a:pPr>
            <a:r>
              <a:rPr lang="en-US" sz="2200" dirty="0"/>
              <a:t>The Advanced Placement (AP</a:t>
            </a:r>
            <a:r>
              <a:rPr lang="en-US" sz="2200" baseline="30000" dirty="0"/>
              <a:t>®</a:t>
            </a:r>
            <a:r>
              <a:rPr lang="en-US" sz="2200" dirty="0"/>
              <a:t>) Program </a:t>
            </a:r>
            <a:r>
              <a:rPr lang="en-US" sz="2200" b="1" dirty="0"/>
              <a:t>helps students connect with university opportunities globally</a:t>
            </a:r>
            <a:r>
              <a:rPr lang="en-US" sz="2200" dirty="0"/>
              <a:t>.</a:t>
            </a:r>
          </a:p>
          <a:p>
            <a:pPr>
              <a:spcBef>
                <a:spcPts val="1200"/>
              </a:spcBef>
              <a:spcAft>
                <a:spcPts val="1200"/>
              </a:spcAft>
              <a:buFont typeface="Wingdings" pitchFamily="2" charset="2"/>
              <a:buChar char="§"/>
            </a:pPr>
            <a:r>
              <a:rPr lang="en-US" sz="2200" dirty="0"/>
              <a:t>University-level courses taken in secondary school.</a:t>
            </a:r>
          </a:p>
          <a:p>
            <a:pPr>
              <a:spcBef>
                <a:spcPts val="1200"/>
              </a:spcBef>
              <a:spcAft>
                <a:spcPts val="1200"/>
              </a:spcAft>
              <a:buFont typeface="Wingdings" pitchFamily="2" charset="2"/>
              <a:buChar char="§"/>
            </a:pPr>
            <a:r>
              <a:rPr lang="en-US" sz="2200" dirty="0"/>
              <a:t>End-of-course assessments externally developed and scored by university faculty and experienced AP teachers. </a:t>
            </a:r>
          </a:p>
          <a:p>
            <a:pPr>
              <a:spcBef>
                <a:spcPts val="1200"/>
              </a:spcBef>
              <a:spcAft>
                <a:spcPts val="1200"/>
              </a:spcAft>
              <a:buFont typeface="Wingdings" pitchFamily="2" charset="2"/>
              <a:buChar char="§"/>
            </a:pPr>
            <a:r>
              <a:rPr lang="en-US" sz="2200" dirty="0"/>
              <a:t>Recognized by universities in more than 60 countries for admission.</a:t>
            </a:r>
          </a:p>
          <a:p>
            <a:pPr>
              <a:spcBef>
                <a:spcPts val="1200"/>
              </a:spcBef>
              <a:spcAft>
                <a:spcPts val="1200"/>
              </a:spcAft>
              <a:buFont typeface="Wingdings" pitchFamily="2" charset="2"/>
              <a:buChar char="§"/>
            </a:pPr>
            <a:r>
              <a:rPr lang="en-US" sz="2200" dirty="0"/>
              <a:t>Advanced standing granted by universities in the U.S. and Canada.</a:t>
            </a:r>
          </a:p>
        </p:txBody>
      </p:sp>
    </p:spTree>
    <p:extLst>
      <p:ext uri="{BB962C8B-B14F-4D97-AF65-F5344CB8AC3E}">
        <p14:creationId xmlns:p14="http://schemas.microsoft.com/office/powerpoint/2010/main" val="43910722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874045" y="1010239"/>
            <a:ext cx="6528551" cy="492443"/>
          </a:xfrm>
        </p:spPr>
        <p:txBody>
          <a:bodyPr/>
          <a:lstStyle/>
          <a:p>
            <a:pPr>
              <a:lnSpc>
                <a:spcPct val="85000"/>
              </a:lnSpc>
            </a:pPr>
            <a:r>
              <a:rPr lang="en-US" sz="2000" dirty="0">
                <a:solidFill>
                  <a:srgbClr val="0070C0"/>
                </a:solidFill>
              </a:rPr>
              <a:t>Colleges, Schools, and College Board</a:t>
            </a:r>
          </a:p>
        </p:txBody>
      </p:sp>
      <p:sp>
        <p:nvSpPr>
          <p:cNvPr id="3" name="Content Placeholder 2"/>
          <p:cNvSpPr>
            <a:spLocks noGrp="1"/>
          </p:cNvSpPr>
          <p:nvPr>
            <p:ph idx="1"/>
          </p:nvPr>
        </p:nvSpPr>
        <p:spPr>
          <a:xfrm>
            <a:off x="1874045" y="1616982"/>
            <a:ext cx="8489155" cy="4185943"/>
          </a:xfrm>
        </p:spPr>
        <p:txBody>
          <a:bodyPr/>
          <a:lstStyle/>
          <a:p>
            <a:pPr marL="0" indent="0">
              <a:buNone/>
            </a:pPr>
            <a:r>
              <a:rPr lang="en-US" sz="1800" b="1" dirty="0"/>
              <a:t>Colleges</a:t>
            </a:r>
          </a:p>
          <a:p>
            <a:pPr marL="339725" lvl="1"/>
            <a:r>
              <a:rPr lang="en-US" sz="1800" dirty="0"/>
              <a:t>Provide credit and/or advanced placement.</a:t>
            </a:r>
          </a:p>
          <a:p>
            <a:pPr marL="339725" lvl="1"/>
            <a:r>
              <a:rPr lang="en-US" sz="1800" dirty="0"/>
              <a:t>Participate in the development of the courses and exams. Learn more at </a:t>
            </a:r>
            <a:r>
              <a:rPr lang="en-US" sz="1800" b="1" dirty="0">
                <a:solidFill>
                  <a:srgbClr val="0070C0"/>
                </a:solidFill>
              </a:rPr>
              <a:t>collegeboard.org/aphighered.</a:t>
            </a:r>
          </a:p>
          <a:p>
            <a:pPr marL="0" indent="0">
              <a:buNone/>
            </a:pPr>
            <a:endParaRPr lang="en-US" sz="1800" b="1" dirty="0"/>
          </a:p>
          <a:p>
            <a:pPr marL="0" indent="0">
              <a:buNone/>
            </a:pPr>
            <a:r>
              <a:rPr lang="en-US" sz="1800" b="1" dirty="0"/>
              <a:t>Schools </a:t>
            </a:r>
            <a:r>
              <a:rPr lang="en-US" sz="1800" dirty="0"/>
              <a:t>(teachers and faculty)</a:t>
            </a:r>
          </a:p>
          <a:p>
            <a:pPr marL="339725" lvl="1"/>
            <a:r>
              <a:rPr lang="en-US" sz="1800" dirty="0"/>
              <a:t>Offer the courses.</a:t>
            </a:r>
          </a:p>
          <a:p>
            <a:pPr marL="339725" lvl="1"/>
            <a:r>
              <a:rPr lang="en-US" sz="1800" dirty="0"/>
              <a:t>Administer the exams.</a:t>
            </a:r>
          </a:p>
          <a:p>
            <a:pPr marL="339725" lvl="1"/>
            <a:r>
              <a:rPr lang="en-US" sz="1800" dirty="0"/>
              <a:t>Participate in the development of the courses and exams.</a:t>
            </a:r>
          </a:p>
          <a:p>
            <a:pPr marL="339725" lvl="1"/>
            <a:r>
              <a:rPr lang="en-US" sz="1800" dirty="0"/>
              <a:t>Attend the annual AP Reading to score AP Exams. Learn more at </a:t>
            </a:r>
            <a:r>
              <a:rPr lang="en-US" sz="1800" b="1" dirty="0">
                <a:solidFill>
                  <a:srgbClr val="0070C0"/>
                </a:solidFill>
              </a:rPr>
              <a:t>collegeboard.org/apreaders</a:t>
            </a:r>
            <a:r>
              <a:rPr lang="en-US" sz="1800" dirty="0"/>
              <a:t>.</a:t>
            </a:r>
          </a:p>
        </p:txBody>
      </p:sp>
      <p:sp>
        <p:nvSpPr>
          <p:cNvPr id="5" name="Text Placeholder 4"/>
          <p:cNvSpPr>
            <a:spLocks noGrp="1"/>
          </p:cNvSpPr>
          <p:nvPr>
            <p:ph type="body" sz="quarter" idx="15"/>
          </p:nvPr>
        </p:nvSpPr>
        <p:spPr/>
        <p:txBody>
          <a:bodyPr/>
          <a:lstStyle/>
          <a:p>
            <a:r>
              <a:rPr lang="en-US" sz="3000" dirty="0">
                <a:solidFill>
                  <a:srgbClr val="161616"/>
                </a:solidFill>
              </a:rPr>
              <a:t>AP: A Collaboration</a:t>
            </a:r>
            <a:endParaRPr lang="en-US" sz="3000" dirty="0"/>
          </a:p>
        </p:txBody>
      </p:sp>
      <p:sp>
        <p:nvSpPr>
          <p:cNvPr id="7" name="Slide Number Placeholder 1">
            <a:extLst>
              <a:ext uri="{FF2B5EF4-FFF2-40B4-BE49-F238E27FC236}">
                <a16:creationId xmlns:a16="http://schemas.microsoft.com/office/drawing/2014/main" id="{D2F35C4B-4235-4295-A2B1-9E5E35516273}"/>
              </a:ext>
            </a:extLst>
          </p:cNvPr>
          <p:cNvSpPr txBox="1">
            <a:spLocks/>
          </p:cNvSpPr>
          <p:nvPr/>
        </p:nvSpPr>
        <p:spPr>
          <a:xfrm>
            <a:off x="9142708" y="6346018"/>
            <a:ext cx="2743200" cy="365125"/>
          </a:xfrm>
          <a:prstGeom prst="rect">
            <a:avLst/>
          </a:prstGeom>
        </p:spPr>
        <p:txBody>
          <a:bodyPr vert="horz" lIns="0" tIns="0" rIns="0" bIns="0" rtlCol="0" anchor="b" anchorCtr="0"/>
          <a:lstStyle>
            <a:defPPr>
              <a:defRPr lang="en-US"/>
            </a:defPPr>
            <a:lvl1pPr marL="0" algn="r" defTabSz="914400" rtl="0" eaLnBrk="1" latinLnBrk="0" hangingPunct="1">
              <a:defRPr sz="1200" kern="1200">
                <a:solidFill>
                  <a:schemeClr val="tx1">
                    <a:tint val="75000"/>
                  </a:schemeClr>
                </a:solidFill>
                <a:latin typeface="Roboto Slab" charset="0"/>
                <a:ea typeface="Roboto Slab" charset="0"/>
                <a:cs typeface="Roboto Slab"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1E9C267-FC72-D447-BF05-09A3351C68CB}" type="slidenum">
              <a:rPr kumimoji="0" lang="en-US" sz="1200" b="0" i="0" u="none" strike="noStrike" kern="1200" cap="none" spc="0" normalizeH="0" baseline="0" noProof="0" smtClean="0">
                <a:ln>
                  <a:noFill/>
                </a:ln>
                <a:solidFill>
                  <a:srgbClr val="1E1E1E">
                    <a:tint val="75000"/>
                  </a:srgbClr>
                </a:solidFill>
                <a:effectLst/>
                <a:uLnTx/>
                <a:uFillTx/>
                <a:latin typeface="Roboto Slab" charset="0"/>
                <a:ea typeface="Roboto Slab"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1E1E1E">
                  <a:tint val="75000"/>
                </a:srgbClr>
              </a:solidFill>
              <a:effectLst/>
              <a:uLnTx/>
              <a:uFillTx/>
              <a:latin typeface="Roboto Slab" charset="0"/>
              <a:ea typeface="Roboto Slab" charset="0"/>
            </a:endParaRPr>
          </a:p>
        </p:txBody>
      </p:sp>
    </p:spTree>
    <p:extLst>
      <p:ext uri="{BB962C8B-B14F-4D97-AF65-F5344CB8AC3E}">
        <p14:creationId xmlns:p14="http://schemas.microsoft.com/office/powerpoint/2010/main" val="148870768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874045" y="1085427"/>
            <a:ext cx="6528551" cy="492443"/>
          </a:xfrm>
        </p:spPr>
        <p:txBody>
          <a:bodyPr/>
          <a:lstStyle/>
          <a:p>
            <a:pPr>
              <a:lnSpc>
                <a:spcPct val="85000"/>
              </a:lnSpc>
            </a:pPr>
            <a:r>
              <a:rPr lang="en-US" sz="2000" dirty="0">
                <a:solidFill>
                  <a:srgbClr val="0070C0"/>
                </a:solidFill>
              </a:rPr>
              <a:t>Colleges, Schools, and The College Board</a:t>
            </a:r>
          </a:p>
        </p:txBody>
      </p:sp>
      <p:sp>
        <p:nvSpPr>
          <p:cNvPr id="3" name="Content Placeholder 2"/>
          <p:cNvSpPr>
            <a:spLocks noGrp="1"/>
          </p:cNvSpPr>
          <p:nvPr>
            <p:ph idx="1"/>
          </p:nvPr>
        </p:nvSpPr>
        <p:spPr>
          <a:xfrm>
            <a:off x="1874045" y="1606987"/>
            <a:ext cx="7923098" cy="4185943"/>
          </a:xfrm>
        </p:spPr>
        <p:txBody>
          <a:bodyPr/>
          <a:lstStyle/>
          <a:p>
            <a:pPr marL="0" indent="0">
              <a:buNone/>
              <a:defRPr/>
            </a:pPr>
            <a:r>
              <a:rPr lang="en-US" sz="1800" b="1" dirty="0"/>
              <a:t>The College Board</a:t>
            </a:r>
          </a:p>
          <a:p>
            <a:pPr marL="339725" lvl="1">
              <a:defRPr/>
            </a:pPr>
            <a:r>
              <a:rPr lang="en-US" sz="1800" dirty="0"/>
              <a:t>Coordinates the development of the courses and exams</a:t>
            </a:r>
          </a:p>
          <a:p>
            <a:pPr marL="339725" lvl="1">
              <a:defRPr/>
            </a:pPr>
            <a:r>
              <a:rPr lang="en-US" sz="1800" dirty="0"/>
              <a:t>Authorizes the use of the “AP” designation on secondary school transcripts for courses that meet college-level curricular and resource requirements </a:t>
            </a:r>
          </a:p>
          <a:p>
            <a:pPr marL="339725" lvl="1">
              <a:defRPr/>
            </a:pPr>
            <a:r>
              <a:rPr lang="en-US" sz="1800" dirty="0"/>
              <a:t>Prints and distributes course materials, administrative materials, and the exams</a:t>
            </a:r>
          </a:p>
          <a:p>
            <a:pPr marL="339725" lvl="1">
              <a:defRPr/>
            </a:pPr>
            <a:r>
              <a:rPr lang="en-US" sz="1800" dirty="0"/>
              <a:t>Reports results to colleges, students, schools, districts, and states</a:t>
            </a:r>
          </a:p>
          <a:p>
            <a:pPr marL="339725" lvl="1">
              <a:defRPr/>
            </a:pPr>
            <a:r>
              <a:rPr lang="en-US" sz="1800" dirty="0"/>
              <a:t>Provides resources for administrators, counselors, teachers, and students (e.g., AP Central, collegeboard.org, AP teacher communities, AP student website)</a:t>
            </a:r>
          </a:p>
        </p:txBody>
      </p:sp>
      <p:sp>
        <p:nvSpPr>
          <p:cNvPr id="5" name="Text Placeholder 4"/>
          <p:cNvSpPr>
            <a:spLocks noGrp="1"/>
          </p:cNvSpPr>
          <p:nvPr>
            <p:ph type="body" sz="quarter" idx="15"/>
          </p:nvPr>
        </p:nvSpPr>
        <p:spPr/>
        <p:txBody>
          <a:bodyPr/>
          <a:lstStyle/>
          <a:p>
            <a:r>
              <a:rPr lang="en-US" sz="3000" dirty="0">
                <a:solidFill>
                  <a:srgbClr val="161616"/>
                </a:solidFill>
              </a:rPr>
              <a:t>AP: A Collaboration</a:t>
            </a:r>
            <a:endParaRPr lang="en-US" sz="3000" dirty="0"/>
          </a:p>
        </p:txBody>
      </p:sp>
      <p:sp>
        <p:nvSpPr>
          <p:cNvPr id="7" name="Slide Number Placeholder 1">
            <a:extLst>
              <a:ext uri="{FF2B5EF4-FFF2-40B4-BE49-F238E27FC236}">
                <a16:creationId xmlns:a16="http://schemas.microsoft.com/office/drawing/2014/main" id="{85D719A1-1393-4AA0-A5B4-8D2EAC79F88A}"/>
              </a:ext>
            </a:extLst>
          </p:cNvPr>
          <p:cNvSpPr txBox="1">
            <a:spLocks/>
          </p:cNvSpPr>
          <p:nvPr/>
        </p:nvSpPr>
        <p:spPr>
          <a:xfrm>
            <a:off x="9142708" y="6346018"/>
            <a:ext cx="2743200" cy="365125"/>
          </a:xfrm>
          <a:prstGeom prst="rect">
            <a:avLst/>
          </a:prstGeom>
        </p:spPr>
        <p:txBody>
          <a:bodyPr vert="horz" lIns="0" tIns="0" rIns="0" bIns="0" rtlCol="0" anchor="b" anchorCtr="0"/>
          <a:lstStyle>
            <a:defPPr>
              <a:defRPr lang="en-US"/>
            </a:defPPr>
            <a:lvl1pPr marL="0" algn="r" defTabSz="914400" rtl="0" eaLnBrk="1" latinLnBrk="0" hangingPunct="1">
              <a:defRPr sz="1200" kern="1200">
                <a:solidFill>
                  <a:schemeClr val="tx1">
                    <a:tint val="75000"/>
                  </a:schemeClr>
                </a:solidFill>
                <a:latin typeface="Roboto Slab" charset="0"/>
                <a:ea typeface="Roboto Slab" charset="0"/>
                <a:cs typeface="Roboto Slab"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1E9C267-FC72-D447-BF05-09A3351C68CB}" type="slidenum">
              <a:rPr kumimoji="0" lang="en-US" sz="1200" b="0" i="0" u="none" strike="noStrike" kern="1200" cap="none" spc="0" normalizeH="0" baseline="0" noProof="0" smtClean="0">
                <a:ln>
                  <a:noFill/>
                </a:ln>
                <a:solidFill>
                  <a:srgbClr val="1E1E1E">
                    <a:tint val="75000"/>
                  </a:srgbClr>
                </a:solidFill>
                <a:effectLst/>
                <a:uLnTx/>
                <a:uFillTx/>
                <a:latin typeface="Roboto Slab" charset="0"/>
                <a:ea typeface="Roboto Slab"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1E1E1E">
                  <a:tint val="75000"/>
                </a:srgbClr>
              </a:solidFill>
              <a:effectLst/>
              <a:uLnTx/>
              <a:uFillTx/>
              <a:latin typeface="Roboto Slab" charset="0"/>
              <a:ea typeface="Roboto Slab" charset="0"/>
            </a:endParaRPr>
          </a:p>
        </p:txBody>
      </p:sp>
    </p:spTree>
    <p:extLst>
      <p:ext uri="{BB962C8B-B14F-4D97-AF65-F5344CB8AC3E}">
        <p14:creationId xmlns:p14="http://schemas.microsoft.com/office/powerpoint/2010/main" val="74162507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CFED8FD-BCE1-4046-BF38-CECE1A98A11E}"/>
              </a:ext>
            </a:extLst>
          </p:cNvPr>
          <p:cNvSpPr txBox="1">
            <a:spLocks/>
          </p:cNvSpPr>
          <p:nvPr/>
        </p:nvSpPr>
        <p:spPr>
          <a:xfrm>
            <a:off x="9142708" y="6346018"/>
            <a:ext cx="2743200" cy="365125"/>
          </a:xfrm>
          <a:prstGeom prst="rect">
            <a:avLst/>
          </a:prstGeom>
        </p:spPr>
        <p:txBody>
          <a:bodyPr vert="horz" lIns="0" tIns="0" rIns="0" bIns="0" rtlCol="0" anchor="b" anchorCtr="0"/>
          <a:lstStyle>
            <a:defPPr>
              <a:defRPr lang="en-US"/>
            </a:defPPr>
            <a:lvl1pPr marL="0" algn="r" defTabSz="914400" rtl="0" eaLnBrk="1" latinLnBrk="0" hangingPunct="1">
              <a:defRPr sz="1200" kern="1200">
                <a:solidFill>
                  <a:schemeClr val="tx1">
                    <a:tint val="75000"/>
                  </a:schemeClr>
                </a:solidFill>
                <a:latin typeface="Roboto Slab" charset="0"/>
                <a:ea typeface="Roboto Slab" charset="0"/>
                <a:cs typeface="Roboto Slab"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1E9C267-FC72-D447-BF05-09A3351C68CB}" type="slidenum">
              <a:rPr kumimoji="0" lang="en-US" sz="1200" b="0" i="0" u="none" strike="noStrike" kern="1200" cap="none" spc="0" normalizeH="0" baseline="0" noProof="0" smtClean="0">
                <a:ln>
                  <a:noFill/>
                </a:ln>
                <a:solidFill>
                  <a:srgbClr val="1E1E1E">
                    <a:tint val="75000"/>
                  </a:srgbClr>
                </a:solidFill>
                <a:effectLst/>
                <a:uLnTx/>
                <a:uFillTx/>
                <a:latin typeface="Roboto Slab" charset="0"/>
                <a:ea typeface="Roboto Slab"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1E1E1E">
                  <a:tint val="75000"/>
                </a:srgbClr>
              </a:solidFill>
              <a:effectLst/>
              <a:uLnTx/>
              <a:uFillTx/>
              <a:latin typeface="Roboto Slab" charset="0"/>
              <a:ea typeface="Roboto Slab" charset="0"/>
            </a:endParaRPr>
          </a:p>
        </p:txBody>
      </p:sp>
      <p:sp>
        <p:nvSpPr>
          <p:cNvPr id="5" name="Text Placeholder 8">
            <a:extLst>
              <a:ext uri="{FF2B5EF4-FFF2-40B4-BE49-F238E27FC236}">
                <a16:creationId xmlns:a16="http://schemas.microsoft.com/office/drawing/2014/main" id="{0ED06FDF-FBEB-A048-B869-B6FD176970F8}"/>
              </a:ext>
            </a:extLst>
          </p:cNvPr>
          <p:cNvSpPr txBox="1">
            <a:spLocks/>
          </p:cNvSpPr>
          <p:nvPr/>
        </p:nvSpPr>
        <p:spPr>
          <a:xfrm>
            <a:off x="466724" y="654297"/>
            <a:ext cx="11419183" cy="1296904"/>
          </a:xfrm>
          <a:prstGeom prst="rect">
            <a:avLst/>
          </a:prstGeom>
        </p:spPr>
        <p:txBody>
          <a:bodyPr vert="horz" lIns="0" tIns="0" rIns="0" bIns="0" anchor="t"/>
          <a:lstStyle>
            <a:lvl1pPr marL="0" indent="0" algn="l" defTabSz="457200" rtl="0" eaLnBrk="1" latinLnBrk="0" hangingPunct="1">
              <a:spcBef>
                <a:spcPct val="20000"/>
              </a:spcBef>
              <a:buFont typeface="Arial"/>
              <a:buNone/>
              <a:defRPr sz="3600" kern="1200" baseline="0">
                <a:solidFill>
                  <a:schemeClr val="tx1"/>
                </a:solidFill>
                <a:latin typeface="Roboto Slab Regular"/>
                <a:ea typeface="+mn-ea"/>
                <a:cs typeface="Roboto Slab Regular"/>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About AP</a:t>
            </a:r>
            <a:r>
              <a:rPr lang="en-US" baseline="30000" dirty="0"/>
              <a:t>®</a:t>
            </a:r>
          </a:p>
          <a:p>
            <a:r>
              <a:rPr lang="en-US" sz="2000" b="1" dirty="0">
                <a:solidFill>
                  <a:srgbClr val="199DDB"/>
                </a:solidFill>
                <a:latin typeface="Roboto" panose="02000000000000000000" pitchFamily="2" charset="0"/>
                <a:ea typeface="Roboto" panose="02000000000000000000" pitchFamily="2" charset="0"/>
                <a:cs typeface="Roboto" panose="02000000000000000000" pitchFamily="2" charset="0"/>
              </a:rPr>
              <a:t>Internationally recognized curricular program with 38 university-level courses, </a:t>
            </a:r>
            <a:br>
              <a:rPr lang="en-US" sz="2000" b="1" dirty="0">
                <a:solidFill>
                  <a:srgbClr val="199DDB"/>
                </a:solidFill>
                <a:latin typeface="Roboto" panose="02000000000000000000" pitchFamily="2" charset="0"/>
                <a:ea typeface="Roboto" panose="02000000000000000000" pitchFamily="2" charset="0"/>
                <a:cs typeface="Roboto" panose="02000000000000000000" pitchFamily="2" charset="0"/>
              </a:rPr>
            </a:br>
            <a:r>
              <a:rPr lang="en-US" sz="2000" b="1" dirty="0">
                <a:solidFill>
                  <a:srgbClr val="199DDB"/>
                </a:solidFill>
                <a:latin typeface="Roboto" panose="02000000000000000000" pitchFamily="2" charset="0"/>
                <a:ea typeface="Roboto" panose="02000000000000000000" pitchFamily="2" charset="0"/>
                <a:cs typeface="Roboto" panose="02000000000000000000" pitchFamily="2" charset="0"/>
              </a:rPr>
              <a:t>each culminating in a rigorous, standardized exam across 7 disciplines.</a:t>
            </a:r>
          </a:p>
          <a:p>
            <a:endParaRPr lang="en-US" dirty="0"/>
          </a:p>
        </p:txBody>
      </p:sp>
      <p:graphicFrame>
        <p:nvGraphicFramePr>
          <p:cNvPr id="6" name="Table 5">
            <a:extLst>
              <a:ext uri="{FF2B5EF4-FFF2-40B4-BE49-F238E27FC236}">
                <a16:creationId xmlns:a16="http://schemas.microsoft.com/office/drawing/2014/main" id="{47B07B83-A48A-A647-A92E-4DC4EC5E38D3}"/>
              </a:ext>
            </a:extLst>
          </p:cNvPr>
          <p:cNvGraphicFramePr>
            <a:graphicFrameLocks noGrp="1"/>
          </p:cNvGraphicFramePr>
          <p:nvPr/>
        </p:nvGraphicFramePr>
        <p:xfrm>
          <a:off x="466724" y="3695330"/>
          <a:ext cx="11276476" cy="2443480"/>
        </p:xfrm>
        <a:graphic>
          <a:graphicData uri="http://schemas.openxmlformats.org/drawingml/2006/table">
            <a:tbl>
              <a:tblPr firstRow="1" bandRow="1">
                <a:tableStyleId>{BC89EF96-8CEA-46FF-86C4-4CE0E7609802}</a:tableStyleId>
              </a:tblPr>
              <a:tblGrid>
                <a:gridCol w="3017856">
                  <a:extLst>
                    <a:ext uri="{9D8B030D-6E8A-4147-A177-3AD203B41FA5}">
                      <a16:colId xmlns:a16="http://schemas.microsoft.com/office/drawing/2014/main" val="329728270"/>
                    </a:ext>
                  </a:extLst>
                </a:gridCol>
                <a:gridCol w="2855797">
                  <a:extLst>
                    <a:ext uri="{9D8B030D-6E8A-4147-A177-3AD203B41FA5}">
                      <a16:colId xmlns:a16="http://schemas.microsoft.com/office/drawing/2014/main" val="2493619630"/>
                    </a:ext>
                  </a:extLst>
                </a:gridCol>
                <a:gridCol w="2887681">
                  <a:extLst>
                    <a:ext uri="{9D8B030D-6E8A-4147-A177-3AD203B41FA5}">
                      <a16:colId xmlns:a16="http://schemas.microsoft.com/office/drawing/2014/main" val="2494084580"/>
                    </a:ext>
                  </a:extLst>
                </a:gridCol>
                <a:gridCol w="2515142">
                  <a:extLst>
                    <a:ext uri="{9D8B030D-6E8A-4147-A177-3AD203B41FA5}">
                      <a16:colId xmlns:a16="http://schemas.microsoft.com/office/drawing/2014/main" val="2856873914"/>
                    </a:ext>
                  </a:extLst>
                </a:gridCol>
              </a:tblGrid>
              <a:tr h="370840">
                <a:tc>
                  <a:txBody>
                    <a:bodyPr/>
                    <a:lstStyle/>
                    <a:p>
                      <a:r>
                        <a:rPr lang="en-US" sz="1350" dirty="0">
                          <a:latin typeface="Roboto" panose="02000000000000000000" pitchFamily="2" charset="0"/>
                          <a:ea typeface="Roboto" panose="02000000000000000000" pitchFamily="2" charset="0"/>
                          <a:cs typeface="Roboto" panose="02000000000000000000" pitchFamily="2" charset="0"/>
                        </a:rPr>
                        <a:t>History and Social Sciences</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50" dirty="0">
                          <a:latin typeface="Roboto" panose="02000000000000000000" pitchFamily="2" charset="0"/>
                          <a:ea typeface="Roboto" panose="02000000000000000000" pitchFamily="2" charset="0"/>
                          <a:cs typeface="Roboto" panose="02000000000000000000" pitchFamily="2" charset="0"/>
                        </a:rPr>
                        <a:t>Sciences</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50" dirty="0">
                          <a:latin typeface="Roboto" panose="02000000000000000000" pitchFamily="2" charset="0"/>
                          <a:ea typeface="Roboto" panose="02000000000000000000" pitchFamily="2" charset="0"/>
                          <a:cs typeface="Roboto" panose="02000000000000000000" pitchFamily="2" charset="0"/>
                        </a:rPr>
                        <a:t>Mathematics </a:t>
                      </a:r>
                      <a:br>
                        <a:rPr lang="en-US" sz="1350" dirty="0">
                          <a:latin typeface="Roboto" panose="02000000000000000000" pitchFamily="2" charset="0"/>
                          <a:ea typeface="Roboto" panose="02000000000000000000" pitchFamily="2" charset="0"/>
                          <a:cs typeface="Roboto" panose="02000000000000000000" pitchFamily="2" charset="0"/>
                        </a:rPr>
                      </a:br>
                      <a:r>
                        <a:rPr lang="en-US" sz="1350" dirty="0">
                          <a:latin typeface="Roboto" panose="02000000000000000000" pitchFamily="2" charset="0"/>
                          <a:ea typeface="Roboto" panose="02000000000000000000" pitchFamily="2" charset="0"/>
                          <a:cs typeface="Roboto" panose="02000000000000000000" pitchFamily="2" charset="0"/>
                        </a:rPr>
                        <a:t>and Computer Science </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50" dirty="0">
                          <a:latin typeface="Roboto" panose="02000000000000000000" pitchFamily="2" charset="0"/>
                          <a:ea typeface="Roboto" panose="02000000000000000000" pitchFamily="2" charset="0"/>
                          <a:cs typeface="Roboto" panose="02000000000000000000" pitchFamily="2" charset="0"/>
                        </a:rPr>
                        <a:t>World Languages</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0269272"/>
                  </a:ext>
                </a:extLst>
              </a:tr>
              <a:tr h="370840">
                <a:tc>
                  <a:txBody>
                    <a:bodyPr/>
                    <a:lstStyle/>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Comparative Government and Politics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European History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Human Geography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Macroeconomics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Microeconomics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Psychology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United States Government and Politics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United States History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World History </a:t>
                      </a:r>
                    </a:p>
                  </a:txBody>
                  <a:tcPr>
                    <a:lnL w="12700" cmpd="sng">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83D3FF">
                        <a:alpha val="20000"/>
                      </a:srgbClr>
                    </a:solidFill>
                  </a:tcPr>
                </a:tc>
                <a:tc>
                  <a:txBody>
                    <a:bodyPr/>
                    <a:lstStyle/>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Biology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Chemistry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Environmental Science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Physics 1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Physics 2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Physics C: Electricity and Magnetism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Physics C: Mechanics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83D3FF">
                        <a:alpha val="20000"/>
                      </a:srgbClr>
                    </a:solidFill>
                  </a:tcPr>
                </a:tc>
                <a:tc>
                  <a:txBody>
                    <a:bodyPr/>
                    <a:lstStyle/>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Calculus AB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Calculus BC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Computer Science A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Computer Science Principles</a:t>
                      </a:r>
                    </a:p>
                    <a:p>
                      <a:pPr marL="0" marR="0" lvl="0" indent="0" algn="l" defTabSz="457200" rtl="0" eaLnBrk="1" fontAlgn="auto" latinLnBrk="0" hangingPunct="1">
                        <a:lnSpc>
                          <a:spcPct val="100000"/>
                        </a:lnSpc>
                        <a:spcBef>
                          <a:spcPts val="0"/>
                        </a:spcBef>
                        <a:spcAft>
                          <a:spcPts val="200"/>
                        </a:spcAft>
                        <a:buClrTx/>
                        <a:buSzTx/>
                        <a:buFontTx/>
                        <a:buNone/>
                        <a:tabLst/>
                        <a:defRPr/>
                      </a:pPr>
                      <a:r>
                        <a:rPr lang="en-US" sz="1200" dirty="0">
                          <a:latin typeface="Roboto" panose="02000000000000000000" pitchFamily="2" charset="0"/>
                          <a:ea typeface="Roboto" panose="02000000000000000000" pitchFamily="2" charset="0"/>
                          <a:cs typeface="Roboto" panose="02000000000000000000" pitchFamily="2" charset="0"/>
                        </a:rPr>
                        <a:t>Statistics </a:t>
                      </a:r>
                    </a:p>
                    <a:p>
                      <a:pPr>
                        <a:spcAft>
                          <a:spcPts val="200"/>
                        </a:spcAft>
                      </a:pPr>
                      <a:endParaRPr lang="en-US" sz="140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83D3FF">
                        <a:alpha val="20000"/>
                      </a:srgbClr>
                    </a:solidFill>
                  </a:tcPr>
                </a:tc>
                <a:tc>
                  <a:txBody>
                    <a:bodyPr/>
                    <a:lstStyle/>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Chinese Language and Culture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French Language and Culture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German Language and Culture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Italian Language and Culture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Japanese Language and Culture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Latin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Spanish Language and Culture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Spanish Literature and Culture</a:t>
                      </a:r>
                    </a:p>
                  </a:txBody>
                  <a:tcPr>
                    <a:lnL w="635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83D3FF">
                        <a:alpha val="20000"/>
                      </a:srgbClr>
                    </a:solidFill>
                  </a:tcPr>
                </a:tc>
                <a:extLst>
                  <a:ext uri="{0D108BD9-81ED-4DB2-BD59-A6C34878D82A}">
                    <a16:rowId xmlns:a16="http://schemas.microsoft.com/office/drawing/2014/main" val="2520350405"/>
                  </a:ext>
                </a:extLst>
              </a:tr>
            </a:tbl>
          </a:graphicData>
        </a:graphic>
      </p:graphicFrame>
      <p:graphicFrame>
        <p:nvGraphicFramePr>
          <p:cNvPr id="7" name="Table 6">
            <a:extLst>
              <a:ext uri="{FF2B5EF4-FFF2-40B4-BE49-F238E27FC236}">
                <a16:creationId xmlns:a16="http://schemas.microsoft.com/office/drawing/2014/main" id="{94B3BEA1-DB17-014E-A5F9-DEFBA44AE978}"/>
              </a:ext>
            </a:extLst>
          </p:cNvPr>
          <p:cNvGraphicFramePr>
            <a:graphicFrameLocks noGrp="1"/>
          </p:cNvGraphicFramePr>
          <p:nvPr/>
        </p:nvGraphicFramePr>
        <p:xfrm>
          <a:off x="466725" y="2084125"/>
          <a:ext cx="8675983" cy="1478280"/>
        </p:xfrm>
        <a:graphic>
          <a:graphicData uri="http://schemas.openxmlformats.org/drawingml/2006/table">
            <a:tbl>
              <a:tblPr firstRow="1" bandRow="1">
                <a:tableStyleId>{BC89EF96-8CEA-46FF-86C4-4CE0E7609802}</a:tableStyleId>
              </a:tblPr>
              <a:tblGrid>
                <a:gridCol w="2987275">
                  <a:extLst>
                    <a:ext uri="{9D8B030D-6E8A-4147-A177-3AD203B41FA5}">
                      <a16:colId xmlns:a16="http://schemas.microsoft.com/office/drawing/2014/main" val="3971067149"/>
                    </a:ext>
                  </a:extLst>
                </a:gridCol>
                <a:gridCol w="2961737">
                  <a:extLst>
                    <a:ext uri="{9D8B030D-6E8A-4147-A177-3AD203B41FA5}">
                      <a16:colId xmlns:a16="http://schemas.microsoft.com/office/drawing/2014/main" val="2409751091"/>
                    </a:ext>
                  </a:extLst>
                </a:gridCol>
                <a:gridCol w="2726971">
                  <a:extLst>
                    <a:ext uri="{9D8B030D-6E8A-4147-A177-3AD203B41FA5}">
                      <a16:colId xmlns:a16="http://schemas.microsoft.com/office/drawing/2014/main" val="7978689"/>
                    </a:ext>
                  </a:extLst>
                </a:gridCol>
              </a:tblGrid>
              <a:tr h="370840">
                <a:tc>
                  <a:txBody>
                    <a:bodyPr/>
                    <a:lstStyle/>
                    <a:p>
                      <a:r>
                        <a:rPr lang="en-US" sz="1350" b="1" i="0" dirty="0">
                          <a:latin typeface="Roboto" panose="02000000000000000000" pitchFamily="2" charset="0"/>
                          <a:ea typeface="Roboto" panose="02000000000000000000" pitchFamily="2" charset="0"/>
                          <a:cs typeface="Roboto" panose="02000000000000000000" pitchFamily="2" charset="0"/>
                        </a:rPr>
                        <a:t>Arts</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dirty="0">
                          <a:latin typeface="Roboto" panose="02000000000000000000" pitchFamily="2" charset="0"/>
                          <a:ea typeface="Roboto" panose="02000000000000000000" pitchFamily="2" charset="0"/>
                          <a:cs typeface="Roboto" panose="02000000000000000000" pitchFamily="2" charset="0"/>
                        </a:rPr>
                        <a:t>English</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dirty="0">
                          <a:latin typeface="Roboto" panose="02000000000000000000" pitchFamily="2" charset="0"/>
                          <a:ea typeface="Roboto" panose="02000000000000000000" pitchFamily="2" charset="0"/>
                          <a:cs typeface="Roboto" panose="02000000000000000000" pitchFamily="2" charset="0"/>
                        </a:rPr>
                        <a:t>Interdisciplinary</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0841718"/>
                  </a:ext>
                </a:extLst>
              </a:tr>
              <a:tr h="376070">
                <a:tc>
                  <a:txBody>
                    <a:bodyPr/>
                    <a:lstStyle/>
                    <a:p>
                      <a:pPr>
                        <a:lnSpc>
                          <a:spcPct val="100000"/>
                        </a:lnSpc>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Art History </a:t>
                      </a:r>
                    </a:p>
                    <a:p>
                      <a:pPr>
                        <a:lnSpc>
                          <a:spcPct val="100000"/>
                        </a:lnSpc>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Music Theory </a:t>
                      </a:r>
                    </a:p>
                    <a:p>
                      <a:pPr>
                        <a:lnSpc>
                          <a:spcPct val="100000"/>
                        </a:lnSpc>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Studio Art: Drawing Portfolio </a:t>
                      </a:r>
                    </a:p>
                    <a:p>
                      <a:pPr>
                        <a:lnSpc>
                          <a:spcPct val="100000"/>
                        </a:lnSpc>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Studio Art: 2-D Design Portfolio </a:t>
                      </a:r>
                    </a:p>
                    <a:p>
                      <a:pPr>
                        <a:lnSpc>
                          <a:spcPct val="100000"/>
                        </a:lnSpc>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Studio Art: 3-D Design Portfolio</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83D3FF">
                        <a:alpha val="20000"/>
                      </a:srgbClr>
                    </a:solidFill>
                  </a:tcPr>
                </a:tc>
                <a:tc>
                  <a:txBody>
                    <a:bodyPr/>
                    <a:lstStyle/>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English Language and Composition </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English Literature and Composition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83D3FF">
                        <a:alpha val="20000"/>
                      </a:srgbClr>
                    </a:solidFill>
                  </a:tcPr>
                </a:tc>
                <a:tc>
                  <a:txBody>
                    <a:bodyPr/>
                    <a:lstStyle/>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Capstone: Seminar</a:t>
                      </a:r>
                    </a:p>
                    <a:p>
                      <a:pPr>
                        <a:spcAft>
                          <a:spcPts val="200"/>
                        </a:spcAft>
                      </a:pPr>
                      <a:r>
                        <a:rPr lang="en-US" sz="1200" dirty="0">
                          <a:latin typeface="Roboto" panose="02000000000000000000" pitchFamily="2" charset="0"/>
                          <a:ea typeface="Roboto" panose="02000000000000000000" pitchFamily="2" charset="0"/>
                          <a:cs typeface="Roboto" panose="02000000000000000000" pitchFamily="2" charset="0"/>
                        </a:rPr>
                        <a:t>Capstone: Research</a:t>
                      </a:r>
                    </a:p>
                    <a:p>
                      <a:endParaRPr lang="en-US" sz="14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83D3FF">
                        <a:alpha val="20000"/>
                      </a:srgbClr>
                    </a:solidFill>
                  </a:tcPr>
                </a:tc>
                <a:extLst>
                  <a:ext uri="{0D108BD9-81ED-4DB2-BD59-A6C34878D82A}">
                    <a16:rowId xmlns:a16="http://schemas.microsoft.com/office/drawing/2014/main" val="534023554"/>
                  </a:ext>
                </a:extLst>
              </a:tr>
            </a:tbl>
          </a:graphicData>
        </a:graphic>
      </p:graphicFrame>
    </p:spTree>
    <p:extLst>
      <p:ext uri="{BB962C8B-B14F-4D97-AF65-F5344CB8AC3E}">
        <p14:creationId xmlns:p14="http://schemas.microsoft.com/office/powerpoint/2010/main" val="40001169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2042</Words>
  <Application>Microsoft Office PowerPoint</Application>
  <PresentationFormat>Widescreen</PresentationFormat>
  <Paragraphs>223</Paragraphs>
  <Slides>16</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SimSun</vt:lpstr>
      <vt:lpstr>Arial</vt:lpstr>
      <vt:lpstr>Calibri</vt:lpstr>
      <vt:lpstr>Calibri Light</vt:lpstr>
      <vt:lpstr>Roboto</vt:lpstr>
      <vt:lpstr>Roboto Slab</vt:lpstr>
      <vt:lpstr>Roboto Slab Regular</vt:lpstr>
      <vt:lpstr>Verdana</vt:lpstr>
      <vt:lpstr>Verdana Bold</vt:lpstr>
      <vt:lpstr>Webdings</vt:lpstr>
      <vt:lpstr>Wingdings</vt:lpstr>
      <vt:lpstr>Office Theme</vt:lpstr>
      <vt:lpstr>美国大学理事会 与中国的项目与合作 College Board &amp; the AP Program in China</vt:lpstr>
      <vt:lpstr>The College Board 美国大学理事会 </vt:lpstr>
      <vt:lpstr>大学理事会服务对象</vt:lpstr>
      <vt:lpstr>PowerPoint Presentation</vt:lpstr>
      <vt:lpstr>Advanced Placement (AP®)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take AP®?</vt:lpstr>
      <vt:lpstr>Credit and Placement for Qualifying AP Scores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Tianjin Municipal Education Admission and Examination Authority</dc:title>
  <dc:creator>Choong, Carol</dc:creator>
  <cp:lastModifiedBy>Sussman, Anne</cp:lastModifiedBy>
  <cp:revision>18</cp:revision>
  <cp:lastPrinted>2018-12-17T14:49:55Z</cp:lastPrinted>
  <dcterms:created xsi:type="dcterms:W3CDTF">2018-12-17T14:37:07Z</dcterms:created>
  <dcterms:modified xsi:type="dcterms:W3CDTF">2020-05-12T15:42:02Z</dcterms:modified>
</cp:coreProperties>
</file>